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328897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7EDCC4-1673-4DB2-B693-27CAE4101525}"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203221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1220739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2142516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2729437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571995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2981550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1966030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316523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333267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7EDCC4-1673-4DB2-B693-27CAE4101525}"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256771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EDCC4-1673-4DB2-B693-27CAE4101525}"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149787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7EDCC4-1673-4DB2-B693-27CAE4101525}"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267904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7EDCC4-1673-4DB2-B693-27CAE4101525}"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151792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EDCC4-1673-4DB2-B693-27CAE4101525}"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52520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7EDCC4-1673-4DB2-B693-27CAE4101525}"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385068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7EDCC4-1673-4DB2-B693-27CAE4101525}"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3280C-9E15-4DC6-BE9F-D3AAC70A1375}" type="slidenum">
              <a:rPr lang="en-US" smtClean="0"/>
              <a:t>‹#›</a:t>
            </a:fld>
            <a:endParaRPr lang="en-US"/>
          </a:p>
        </p:txBody>
      </p:sp>
    </p:spTree>
    <p:extLst>
      <p:ext uri="{BB962C8B-B14F-4D97-AF65-F5344CB8AC3E}">
        <p14:creationId xmlns:p14="http://schemas.microsoft.com/office/powerpoint/2010/main" val="84130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7EDCC4-1673-4DB2-B693-27CAE4101525}" type="datetimeFigureOut">
              <a:rPr lang="en-US" smtClean="0"/>
              <a:t>4/21/2020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23280C-9E15-4DC6-BE9F-D3AAC70A1375}" type="slidenum">
              <a:rPr lang="en-US" smtClean="0"/>
              <a:t>‹#›</a:t>
            </a:fld>
            <a:endParaRPr lang="en-US"/>
          </a:p>
        </p:txBody>
      </p:sp>
    </p:spTree>
    <p:extLst>
      <p:ext uri="{BB962C8B-B14F-4D97-AF65-F5344CB8AC3E}">
        <p14:creationId xmlns:p14="http://schemas.microsoft.com/office/powerpoint/2010/main" val="24098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History Notes</a:t>
            </a:r>
            <a:endParaRPr lang="en-US" dirty="0"/>
          </a:p>
        </p:txBody>
      </p:sp>
      <p:sp>
        <p:nvSpPr>
          <p:cNvPr id="3" name="Subtitle 2"/>
          <p:cNvSpPr>
            <a:spLocks noGrp="1"/>
          </p:cNvSpPr>
          <p:nvPr>
            <p:ph type="subTitle" idx="1"/>
          </p:nvPr>
        </p:nvSpPr>
        <p:spPr/>
        <p:txBody>
          <a:bodyPr>
            <a:normAutofit lnSpcReduction="10000"/>
          </a:bodyPr>
          <a:lstStyle/>
          <a:p>
            <a:r>
              <a:rPr lang="en-US" sz="4000" dirty="0" smtClean="0"/>
              <a:t>Week 2 (April 20-24)</a:t>
            </a:r>
          </a:p>
          <a:p>
            <a:r>
              <a:rPr lang="en-US" sz="4000" dirty="0" smtClean="0"/>
              <a:t>Mr. Bardelline</a:t>
            </a:r>
            <a:endParaRPr lang="en-US" sz="4000" dirty="0"/>
          </a:p>
        </p:txBody>
      </p:sp>
    </p:spTree>
    <p:extLst>
      <p:ext uri="{BB962C8B-B14F-4D97-AF65-F5344CB8AC3E}">
        <p14:creationId xmlns:p14="http://schemas.microsoft.com/office/powerpoint/2010/main" val="97059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55914"/>
          </a:xfrm>
        </p:spPr>
        <p:txBody>
          <a:bodyPr/>
          <a:lstStyle/>
          <a:p>
            <a:r>
              <a:rPr lang="en-US" b="1" dirty="0" smtClean="0"/>
              <a:t>European History Episode 30 – Modern Life</a:t>
            </a:r>
            <a:endParaRPr lang="en-US" b="1" dirty="0"/>
          </a:p>
        </p:txBody>
      </p:sp>
      <p:sp>
        <p:nvSpPr>
          <p:cNvPr id="3" name="Content Placeholder 2"/>
          <p:cNvSpPr>
            <a:spLocks noGrp="1"/>
          </p:cNvSpPr>
          <p:nvPr>
            <p:ph idx="1"/>
          </p:nvPr>
        </p:nvSpPr>
        <p:spPr>
          <a:xfrm>
            <a:off x="1484310" y="1741715"/>
            <a:ext cx="10018713" cy="4049485"/>
          </a:xfrm>
        </p:spPr>
        <p:txBody>
          <a:bodyPr>
            <a:normAutofit/>
          </a:bodyPr>
          <a:lstStyle/>
          <a:p>
            <a:r>
              <a:rPr lang="en-US" sz="3600" dirty="0" smtClean="0"/>
              <a:t>Chemical Revolution – pharmaceutical drugs, Bayer aspirin</a:t>
            </a:r>
          </a:p>
          <a:p>
            <a:r>
              <a:rPr lang="en-US" sz="3600" dirty="0" smtClean="0"/>
              <a:t>Growing population trend – birth control, lower child mortality, longevity of life</a:t>
            </a:r>
          </a:p>
          <a:p>
            <a:r>
              <a:rPr lang="en-US" sz="3600" dirty="0" smtClean="0"/>
              <a:t>Scientific advancements – Marie Curie, polonium, radium, radioactivity</a:t>
            </a:r>
            <a:endParaRPr lang="en-US" sz="3600" dirty="0"/>
          </a:p>
        </p:txBody>
      </p:sp>
    </p:spTree>
    <p:extLst>
      <p:ext uri="{BB962C8B-B14F-4D97-AF65-F5344CB8AC3E}">
        <p14:creationId xmlns:p14="http://schemas.microsoft.com/office/powerpoint/2010/main" val="386652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07869"/>
          </a:xfrm>
        </p:spPr>
        <p:txBody>
          <a:bodyPr/>
          <a:lstStyle/>
          <a:p>
            <a:r>
              <a:rPr lang="en-US" b="1" dirty="0">
                <a:solidFill>
                  <a:prstClr val="black"/>
                </a:solidFill>
              </a:rPr>
              <a:t>European History Episode 30 – Modern Life</a:t>
            </a:r>
            <a:endParaRPr lang="en-US" dirty="0"/>
          </a:p>
        </p:txBody>
      </p:sp>
      <p:sp>
        <p:nvSpPr>
          <p:cNvPr id="3" name="Content Placeholder 2"/>
          <p:cNvSpPr>
            <a:spLocks noGrp="1"/>
          </p:cNvSpPr>
          <p:nvPr>
            <p:ph idx="1"/>
          </p:nvPr>
        </p:nvSpPr>
        <p:spPr>
          <a:xfrm>
            <a:off x="1484310" y="1593669"/>
            <a:ext cx="10018713" cy="4580708"/>
          </a:xfrm>
        </p:spPr>
        <p:txBody>
          <a:bodyPr/>
          <a:lstStyle/>
          <a:p>
            <a:r>
              <a:rPr lang="en-US" sz="3600" dirty="0" smtClean="0"/>
              <a:t>Women’s changing role – “birth strike”, access to jobs and education</a:t>
            </a:r>
          </a:p>
          <a:p>
            <a:r>
              <a:rPr lang="en-US" sz="3600" dirty="0" smtClean="0"/>
              <a:t>Concerns over changes in sexuality, “declining morals” seen as a political issue, “healthy family life” was equated with heterosexuality, “damage” done by the “new women,” accusations of homosexuality seen as terribly damaging</a:t>
            </a:r>
          </a:p>
          <a:p>
            <a:endParaRPr lang="en-US" dirty="0"/>
          </a:p>
        </p:txBody>
      </p:sp>
    </p:spTree>
    <p:extLst>
      <p:ext uri="{BB962C8B-B14F-4D97-AF65-F5344CB8AC3E}">
        <p14:creationId xmlns:p14="http://schemas.microsoft.com/office/powerpoint/2010/main" val="889823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60120"/>
          </a:xfrm>
        </p:spPr>
        <p:txBody>
          <a:bodyPr/>
          <a:lstStyle/>
          <a:p>
            <a:r>
              <a:rPr lang="en-US" b="1" dirty="0">
                <a:solidFill>
                  <a:prstClr val="black"/>
                </a:solidFill>
              </a:rPr>
              <a:t>European History Episode 30 – Modern Life</a:t>
            </a:r>
            <a:endParaRPr lang="en-US" dirty="0"/>
          </a:p>
        </p:txBody>
      </p:sp>
      <p:sp>
        <p:nvSpPr>
          <p:cNvPr id="3" name="Content Placeholder 2"/>
          <p:cNvSpPr>
            <a:spLocks noGrp="1"/>
          </p:cNvSpPr>
          <p:nvPr>
            <p:ph idx="1"/>
          </p:nvPr>
        </p:nvSpPr>
        <p:spPr>
          <a:xfrm>
            <a:off x="1484310" y="1645921"/>
            <a:ext cx="10018713" cy="4554582"/>
          </a:xfrm>
        </p:spPr>
        <p:txBody>
          <a:bodyPr>
            <a:noAutofit/>
          </a:bodyPr>
          <a:lstStyle/>
          <a:p>
            <a:r>
              <a:rPr lang="en-US" sz="3200" dirty="0" smtClean="0"/>
              <a:t>Feminist movement – diverse without one single narrative, rooted in movements like abolition and temperance, tackled various issues because of varied backgrounds (middle class, working class, social democratic)</a:t>
            </a:r>
          </a:p>
          <a:p>
            <a:r>
              <a:rPr lang="en-US" sz="3200" dirty="0" smtClean="0"/>
              <a:t>Pursuit of legal ownership of wages, property ownership, higher education, right to divorce, custody of children, and the right to vote (very long and difficult struggle to attain)</a:t>
            </a:r>
            <a:endParaRPr lang="en-US" sz="3200" dirty="0"/>
          </a:p>
        </p:txBody>
      </p:sp>
    </p:spTree>
    <p:extLst>
      <p:ext uri="{BB962C8B-B14F-4D97-AF65-F5344CB8AC3E}">
        <p14:creationId xmlns:p14="http://schemas.microsoft.com/office/powerpoint/2010/main" val="596939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77537"/>
          </a:xfrm>
        </p:spPr>
        <p:txBody>
          <a:bodyPr/>
          <a:lstStyle/>
          <a:p>
            <a:r>
              <a:rPr lang="en-US" b="1" dirty="0">
                <a:solidFill>
                  <a:prstClr val="black"/>
                </a:solidFill>
              </a:rPr>
              <a:t>European History Episode 30 – Modern Life</a:t>
            </a:r>
            <a:endParaRPr lang="en-US" dirty="0"/>
          </a:p>
        </p:txBody>
      </p:sp>
      <p:sp>
        <p:nvSpPr>
          <p:cNvPr id="3" name="Content Placeholder 2"/>
          <p:cNvSpPr>
            <a:spLocks noGrp="1"/>
          </p:cNvSpPr>
          <p:nvPr>
            <p:ph idx="1"/>
          </p:nvPr>
        </p:nvSpPr>
        <p:spPr>
          <a:xfrm>
            <a:off x="1484310" y="1741715"/>
            <a:ext cx="10018713" cy="4406536"/>
          </a:xfrm>
        </p:spPr>
        <p:txBody>
          <a:bodyPr>
            <a:noAutofit/>
          </a:bodyPr>
          <a:lstStyle/>
          <a:p>
            <a:r>
              <a:rPr lang="en-US" sz="2800" dirty="0" smtClean="0"/>
              <a:t>Marianne </a:t>
            </a:r>
            <a:r>
              <a:rPr lang="en-US" sz="2800" dirty="0" err="1" smtClean="0"/>
              <a:t>Hainisch</a:t>
            </a:r>
            <a:r>
              <a:rPr lang="en-US" sz="2800" dirty="0" smtClean="0"/>
              <a:t> – feminism was the “call of one half of humanity for its civil rights”</a:t>
            </a:r>
          </a:p>
          <a:p>
            <a:r>
              <a:rPr lang="en-US" sz="2800" dirty="0" smtClean="0"/>
              <a:t>“Others saw feminism’s goal as uplifting humanity as whole. Because it was”</a:t>
            </a:r>
          </a:p>
          <a:p>
            <a:r>
              <a:rPr lang="en-US" sz="2800" dirty="0" smtClean="0"/>
              <a:t>Resistance came from belief that feminists had been corrupted by “crude dark men of lower races” (racism and misogyny), utilizing dehumanization, accused women of being oversexed (as opposed to their “refined sexuality”) and arguing women needed to be subordinate </a:t>
            </a:r>
            <a:endParaRPr lang="en-US" sz="2800" dirty="0"/>
          </a:p>
        </p:txBody>
      </p:sp>
    </p:spTree>
    <p:extLst>
      <p:ext uri="{BB962C8B-B14F-4D97-AF65-F5344CB8AC3E}">
        <p14:creationId xmlns:p14="http://schemas.microsoft.com/office/powerpoint/2010/main" val="1688079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334589"/>
          </a:xfrm>
        </p:spPr>
        <p:txBody>
          <a:bodyPr/>
          <a:lstStyle/>
          <a:p>
            <a:r>
              <a:rPr lang="en-US" b="1" dirty="0" smtClean="0"/>
              <a:t>European History Episode 31 – Modern Thought and Culture in 1900</a:t>
            </a:r>
            <a:endParaRPr lang="en-US" b="1" dirty="0"/>
          </a:p>
        </p:txBody>
      </p:sp>
      <p:sp>
        <p:nvSpPr>
          <p:cNvPr id="3" name="Content Placeholder 2"/>
          <p:cNvSpPr>
            <a:spLocks noGrp="1"/>
          </p:cNvSpPr>
          <p:nvPr>
            <p:ph idx="1"/>
          </p:nvPr>
        </p:nvSpPr>
        <p:spPr>
          <a:xfrm>
            <a:off x="1484310" y="2098766"/>
            <a:ext cx="10018713" cy="3901439"/>
          </a:xfrm>
        </p:spPr>
        <p:txBody>
          <a:bodyPr>
            <a:noAutofit/>
          </a:bodyPr>
          <a:lstStyle/>
          <a:p>
            <a:r>
              <a:rPr lang="en-US" sz="3600" dirty="0" smtClean="0"/>
              <a:t>Modernism – rejection or alteration to earlier culture</a:t>
            </a:r>
          </a:p>
          <a:p>
            <a:r>
              <a:rPr lang="en-US" sz="3600" dirty="0" smtClean="0"/>
              <a:t>Impressionism (impression of constant change) vs. realism (static images)</a:t>
            </a:r>
          </a:p>
          <a:p>
            <a:r>
              <a:rPr lang="en-US" sz="3600" dirty="0" smtClean="0"/>
              <a:t>Artists both suffered and prospered</a:t>
            </a:r>
          </a:p>
          <a:p>
            <a:r>
              <a:rPr lang="en-US" sz="3600" dirty="0" smtClean="0"/>
              <a:t>Influence of other countries on dance and music</a:t>
            </a:r>
            <a:endParaRPr lang="en-US" sz="3600" dirty="0"/>
          </a:p>
        </p:txBody>
      </p:sp>
    </p:spTree>
    <p:extLst>
      <p:ext uri="{BB962C8B-B14F-4D97-AF65-F5344CB8AC3E}">
        <p14:creationId xmlns:p14="http://schemas.microsoft.com/office/powerpoint/2010/main" val="58198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517469"/>
          </a:xfrm>
        </p:spPr>
        <p:txBody>
          <a:bodyPr/>
          <a:lstStyle/>
          <a:p>
            <a:r>
              <a:rPr lang="en-US" b="1" dirty="0">
                <a:solidFill>
                  <a:prstClr val="black"/>
                </a:solidFill>
              </a:rPr>
              <a:t>European History Episode 31 – Modern Thought and Culture in 1900</a:t>
            </a:r>
            <a:endParaRPr lang="en-US" dirty="0"/>
          </a:p>
        </p:txBody>
      </p:sp>
      <p:sp>
        <p:nvSpPr>
          <p:cNvPr id="3" name="Content Placeholder 2"/>
          <p:cNvSpPr>
            <a:spLocks noGrp="1"/>
          </p:cNvSpPr>
          <p:nvPr>
            <p:ph idx="1"/>
          </p:nvPr>
        </p:nvSpPr>
        <p:spPr>
          <a:xfrm>
            <a:off x="1484310" y="2203269"/>
            <a:ext cx="10018713" cy="4145280"/>
          </a:xfrm>
        </p:spPr>
        <p:txBody>
          <a:bodyPr>
            <a:noAutofit/>
          </a:bodyPr>
          <a:lstStyle/>
          <a:p>
            <a:r>
              <a:rPr lang="en-US" sz="2800" dirty="0" smtClean="0"/>
              <a:t>Scientific changes – radioactivity, atoms are not solid, quantum theory, Albert Einstein’s special theory of relativity (speed of light is constant not space and time) and General Theory of Relativity (mass and force)</a:t>
            </a:r>
          </a:p>
          <a:p>
            <a:r>
              <a:rPr lang="en-US" sz="2800" dirty="0" smtClean="0"/>
              <a:t>Sigmund Freud – questioned rational self with reasonable decision making and self-interest; psychoanalysis, Ego/Id/Superego, study of sexual lives scientifically (instead or morally/religiously), complicated gender identity</a:t>
            </a:r>
            <a:endParaRPr lang="en-US" sz="2800" dirty="0"/>
          </a:p>
        </p:txBody>
      </p:sp>
    </p:spTree>
    <p:extLst>
      <p:ext uri="{BB962C8B-B14F-4D97-AF65-F5344CB8AC3E}">
        <p14:creationId xmlns:p14="http://schemas.microsoft.com/office/powerpoint/2010/main" val="765297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395549"/>
          </a:xfrm>
        </p:spPr>
        <p:txBody>
          <a:bodyPr/>
          <a:lstStyle/>
          <a:p>
            <a:r>
              <a:rPr lang="en-US" b="1" dirty="0">
                <a:solidFill>
                  <a:prstClr val="black"/>
                </a:solidFill>
              </a:rPr>
              <a:t>European History Episode 31 – Modern Thought and Culture in 1900</a:t>
            </a:r>
            <a:endParaRPr lang="en-US" dirty="0"/>
          </a:p>
        </p:txBody>
      </p:sp>
      <p:sp>
        <p:nvSpPr>
          <p:cNvPr id="3" name="Content Placeholder 2"/>
          <p:cNvSpPr>
            <a:spLocks noGrp="1"/>
          </p:cNvSpPr>
          <p:nvPr>
            <p:ph idx="1"/>
          </p:nvPr>
        </p:nvSpPr>
        <p:spPr>
          <a:xfrm>
            <a:off x="1484310" y="2081349"/>
            <a:ext cx="10018713" cy="4241074"/>
          </a:xfrm>
        </p:spPr>
        <p:txBody>
          <a:bodyPr>
            <a:noAutofit/>
          </a:bodyPr>
          <a:lstStyle/>
          <a:p>
            <a:r>
              <a:rPr lang="en-US" sz="3200" dirty="0" smtClean="0"/>
              <a:t>Sociology and Economics looking for enduring laws of society</a:t>
            </a:r>
          </a:p>
          <a:p>
            <a:r>
              <a:rPr lang="en-US" sz="3200" dirty="0" smtClean="0"/>
              <a:t>Relativists/Pragmatists vs. Positivists</a:t>
            </a:r>
          </a:p>
          <a:p>
            <a:r>
              <a:rPr lang="en-US" sz="3200" dirty="0" smtClean="0"/>
              <a:t>“the belief that you can discover social facts and basic social laws to guide public policy” (positivism) – countered by complex humans, ever-changing and sometimes irrational behavior</a:t>
            </a:r>
            <a:endParaRPr lang="en-US" sz="3200" dirty="0"/>
          </a:p>
        </p:txBody>
      </p:sp>
    </p:spTree>
    <p:extLst>
      <p:ext uri="{BB962C8B-B14F-4D97-AF65-F5344CB8AC3E}">
        <p14:creationId xmlns:p14="http://schemas.microsoft.com/office/powerpoint/2010/main" val="380941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404257"/>
          </a:xfrm>
        </p:spPr>
        <p:txBody>
          <a:bodyPr/>
          <a:lstStyle/>
          <a:p>
            <a:r>
              <a:rPr lang="en-US" b="1" dirty="0">
                <a:solidFill>
                  <a:prstClr val="black"/>
                </a:solidFill>
              </a:rPr>
              <a:t>European History Episode 31 – Modern Thought and Culture in 1900</a:t>
            </a:r>
            <a:endParaRPr lang="en-US" dirty="0"/>
          </a:p>
        </p:txBody>
      </p:sp>
      <p:sp>
        <p:nvSpPr>
          <p:cNvPr id="3" name="Content Placeholder 2"/>
          <p:cNvSpPr>
            <a:spLocks noGrp="1"/>
          </p:cNvSpPr>
          <p:nvPr>
            <p:ph idx="1"/>
          </p:nvPr>
        </p:nvSpPr>
        <p:spPr>
          <a:xfrm>
            <a:off x="1484310" y="2090057"/>
            <a:ext cx="10018713" cy="3701143"/>
          </a:xfrm>
        </p:spPr>
        <p:txBody>
          <a:bodyPr>
            <a:noAutofit/>
          </a:bodyPr>
          <a:lstStyle/>
          <a:p>
            <a:r>
              <a:rPr lang="en-US" sz="3200" dirty="0" smtClean="0"/>
              <a:t>Friedrich Nietzsche – denied the certainty of truth and said age old truths were in decline; knowledge based on perception, human representation of reality</a:t>
            </a:r>
          </a:p>
          <a:p>
            <a:r>
              <a:rPr lang="en-US" sz="3200" dirty="0" smtClean="0"/>
              <a:t>How will out revolutionary disruptions be seen in 100 years? Do we become closer by communication or more driven apart by polarization?</a:t>
            </a:r>
            <a:endParaRPr lang="en-US" sz="3200" dirty="0"/>
          </a:p>
        </p:txBody>
      </p:sp>
    </p:spTree>
    <p:extLst>
      <p:ext uri="{BB962C8B-B14F-4D97-AF65-F5344CB8AC3E}">
        <p14:creationId xmlns:p14="http://schemas.microsoft.com/office/powerpoint/2010/main" val="4281279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73034"/>
          </a:xfrm>
        </p:spPr>
        <p:txBody>
          <a:bodyPr>
            <a:normAutofit/>
          </a:bodyPr>
          <a:lstStyle/>
          <a:p>
            <a:r>
              <a:rPr lang="en-US" sz="4400" b="1" dirty="0" smtClean="0"/>
              <a:t>World History Episode 35 - Imperialism</a:t>
            </a:r>
            <a:endParaRPr lang="en-US" sz="4400" b="1" dirty="0"/>
          </a:p>
        </p:txBody>
      </p:sp>
      <p:sp>
        <p:nvSpPr>
          <p:cNvPr id="3" name="Content Placeholder 2"/>
          <p:cNvSpPr>
            <a:spLocks noGrp="1"/>
          </p:cNvSpPr>
          <p:nvPr>
            <p:ph idx="1"/>
          </p:nvPr>
        </p:nvSpPr>
        <p:spPr>
          <a:xfrm>
            <a:off x="1484310" y="1672047"/>
            <a:ext cx="10018713" cy="4119154"/>
          </a:xfrm>
        </p:spPr>
        <p:txBody>
          <a:bodyPr>
            <a:noAutofit/>
          </a:bodyPr>
          <a:lstStyle/>
          <a:p>
            <a:r>
              <a:rPr lang="en-US" sz="3600" dirty="0" smtClean="0"/>
              <a:t>Taking the empire to new heights or new lows…depending on your perspective</a:t>
            </a:r>
          </a:p>
          <a:p>
            <a:r>
              <a:rPr lang="en-US" sz="3600" dirty="0" smtClean="0"/>
              <a:t>Europe had to use silver because they didn’t produce anything China needed…until opium</a:t>
            </a:r>
          </a:p>
          <a:p>
            <a:r>
              <a:rPr lang="en-US" sz="3600" dirty="0" smtClean="0"/>
              <a:t>Balance of trade, questionable trade practices, Chinese Opium Party? (like Boston Tea Party)</a:t>
            </a:r>
            <a:endParaRPr lang="en-US" sz="3600" dirty="0"/>
          </a:p>
        </p:txBody>
      </p:sp>
    </p:spTree>
    <p:extLst>
      <p:ext uri="{BB962C8B-B14F-4D97-AF65-F5344CB8AC3E}">
        <p14:creationId xmlns:p14="http://schemas.microsoft.com/office/powerpoint/2010/main" val="3807931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16874"/>
          </a:xfrm>
        </p:spPr>
        <p:txBody>
          <a:bodyPr/>
          <a:lstStyle/>
          <a:p>
            <a:r>
              <a:rPr lang="en-US" sz="4400" b="1" dirty="0">
                <a:solidFill>
                  <a:prstClr val="black"/>
                </a:solidFill>
              </a:rPr>
              <a:t>World History Episode 35 - Imperialism</a:t>
            </a:r>
            <a:endParaRPr lang="en-US" dirty="0"/>
          </a:p>
        </p:txBody>
      </p:sp>
      <p:sp>
        <p:nvSpPr>
          <p:cNvPr id="3" name="Content Placeholder 2"/>
          <p:cNvSpPr>
            <a:spLocks noGrp="1"/>
          </p:cNvSpPr>
          <p:nvPr>
            <p:ph idx="1"/>
          </p:nvPr>
        </p:nvSpPr>
        <p:spPr>
          <a:xfrm>
            <a:off x="2055223" y="1802675"/>
            <a:ext cx="9447800" cy="4763588"/>
          </a:xfrm>
        </p:spPr>
        <p:txBody>
          <a:bodyPr>
            <a:noAutofit/>
          </a:bodyPr>
          <a:lstStyle/>
          <a:p>
            <a:r>
              <a:rPr lang="en-US" sz="3200" dirty="0" smtClean="0"/>
              <a:t>European Scramble for Africa</a:t>
            </a:r>
          </a:p>
          <a:p>
            <a:pPr lvl="1"/>
            <a:r>
              <a:rPr lang="en-US" sz="2800" dirty="0" smtClean="0"/>
              <a:t>Unsuccessful in 16</a:t>
            </a:r>
            <a:r>
              <a:rPr lang="en-US" sz="2800" baseline="30000" dirty="0" smtClean="0"/>
              <a:t>th</a:t>
            </a:r>
            <a:r>
              <a:rPr lang="en-US" sz="2800" dirty="0" smtClean="0"/>
              <a:t>, 17</a:t>
            </a:r>
            <a:r>
              <a:rPr lang="en-US" sz="2800" baseline="30000" dirty="0" smtClean="0"/>
              <a:t>th</a:t>
            </a:r>
            <a:r>
              <a:rPr lang="en-US" sz="2800" dirty="0" smtClean="0"/>
              <a:t>, and 18</a:t>
            </a:r>
            <a:r>
              <a:rPr lang="en-US" sz="2800" baseline="30000" dirty="0" smtClean="0"/>
              <a:t>th</a:t>
            </a:r>
            <a:r>
              <a:rPr lang="en-US" sz="2800" dirty="0" smtClean="0"/>
              <a:t> centuries</a:t>
            </a:r>
          </a:p>
          <a:p>
            <a:r>
              <a:rPr lang="en-US" sz="3200" dirty="0" smtClean="0"/>
              <a:t>European colonization successful due to industrialization, nationalism, control of means of production, steamships, quinine medicine, guns, etc.</a:t>
            </a:r>
          </a:p>
          <a:p>
            <a:r>
              <a:rPr lang="en-US" sz="3200" dirty="0" smtClean="0"/>
              <a:t>“Industrialized nations push economic integration upon developing nations and then extract value from those developing nations, just as you would from a mine or field you owned”</a:t>
            </a:r>
          </a:p>
        </p:txBody>
      </p:sp>
    </p:spTree>
    <p:extLst>
      <p:ext uri="{BB962C8B-B14F-4D97-AF65-F5344CB8AC3E}">
        <p14:creationId xmlns:p14="http://schemas.microsoft.com/office/powerpoint/2010/main" val="1535611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94954"/>
          </a:xfrm>
        </p:spPr>
        <p:txBody>
          <a:bodyPr>
            <a:normAutofit/>
          </a:bodyPr>
          <a:lstStyle/>
          <a:p>
            <a:r>
              <a:rPr lang="en-US" sz="4400" b="1" dirty="0"/>
              <a:t>World History Episode 35 - Imperialism</a:t>
            </a:r>
            <a:endParaRPr lang="en-US" sz="4400" dirty="0"/>
          </a:p>
        </p:txBody>
      </p:sp>
      <p:sp>
        <p:nvSpPr>
          <p:cNvPr id="3" name="Content Placeholder 2"/>
          <p:cNvSpPr>
            <a:spLocks noGrp="1"/>
          </p:cNvSpPr>
          <p:nvPr>
            <p:ph idx="1"/>
          </p:nvPr>
        </p:nvSpPr>
        <p:spPr>
          <a:xfrm>
            <a:off x="1484310" y="1759131"/>
            <a:ext cx="10018713" cy="4032069"/>
          </a:xfrm>
        </p:spPr>
        <p:txBody>
          <a:bodyPr>
            <a:normAutofit/>
          </a:bodyPr>
          <a:lstStyle/>
          <a:p>
            <a:r>
              <a:rPr lang="en-US" sz="4400" dirty="0" smtClean="0"/>
              <a:t>European rule through intermediaries/collaborators; indirect rule (British in India)</a:t>
            </a:r>
          </a:p>
          <a:p>
            <a:r>
              <a:rPr lang="en-US" sz="4400" dirty="0" smtClean="0"/>
              <a:t>Local rulers going along with colonial rule</a:t>
            </a:r>
          </a:p>
        </p:txBody>
      </p:sp>
    </p:spTree>
    <p:extLst>
      <p:ext uri="{BB962C8B-B14F-4D97-AF65-F5344CB8AC3E}">
        <p14:creationId xmlns:p14="http://schemas.microsoft.com/office/powerpoint/2010/main" val="933082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21080"/>
          </a:xfrm>
        </p:spPr>
        <p:txBody>
          <a:bodyPr/>
          <a:lstStyle/>
          <a:p>
            <a:r>
              <a:rPr lang="en-US" sz="4400" b="1" dirty="0">
                <a:solidFill>
                  <a:prstClr val="black"/>
                </a:solidFill>
              </a:rPr>
              <a:t>World History Episode 35 - Imperialism</a:t>
            </a:r>
            <a:endParaRPr lang="en-US" dirty="0"/>
          </a:p>
        </p:txBody>
      </p:sp>
      <p:sp>
        <p:nvSpPr>
          <p:cNvPr id="3" name="Content Placeholder 2"/>
          <p:cNvSpPr>
            <a:spLocks noGrp="1"/>
          </p:cNvSpPr>
          <p:nvPr>
            <p:ph idx="1"/>
          </p:nvPr>
        </p:nvSpPr>
        <p:spPr>
          <a:xfrm>
            <a:off x="1484310" y="1811383"/>
            <a:ext cx="10018713" cy="4206240"/>
          </a:xfrm>
        </p:spPr>
        <p:txBody>
          <a:bodyPr>
            <a:noAutofit/>
          </a:bodyPr>
          <a:lstStyle/>
          <a:p>
            <a:r>
              <a:rPr lang="en-US" sz="3600" dirty="0" smtClean="0"/>
              <a:t>“It’s very important to remember that Africans did not meekly acquiesce to European hegemony; they resisted, often violently, but ultimately they were defeated by a technologically, superior enemy”</a:t>
            </a:r>
          </a:p>
          <a:p>
            <a:r>
              <a:rPr lang="en-US" sz="3600" dirty="0" smtClean="0"/>
              <a:t>Africa and Asia taken over except for Japan, Thailand, Iran, Afghanistan</a:t>
            </a:r>
            <a:endParaRPr lang="en-US" sz="3600" dirty="0"/>
          </a:p>
        </p:txBody>
      </p:sp>
    </p:spTree>
    <p:extLst>
      <p:ext uri="{BB962C8B-B14F-4D97-AF65-F5344CB8AC3E}">
        <p14:creationId xmlns:p14="http://schemas.microsoft.com/office/powerpoint/2010/main" val="4134877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77537"/>
          </a:xfrm>
        </p:spPr>
        <p:txBody>
          <a:bodyPr/>
          <a:lstStyle/>
          <a:p>
            <a:r>
              <a:rPr lang="en-US" b="1" dirty="0" smtClean="0"/>
              <a:t>European History Episode 29 - Migration</a:t>
            </a:r>
            <a:endParaRPr lang="en-US" b="1" dirty="0"/>
          </a:p>
        </p:txBody>
      </p:sp>
      <p:sp>
        <p:nvSpPr>
          <p:cNvPr id="3" name="Content Placeholder 2"/>
          <p:cNvSpPr>
            <a:spLocks noGrp="1"/>
          </p:cNvSpPr>
          <p:nvPr>
            <p:ph idx="1"/>
          </p:nvPr>
        </p:nvSpPr>
        <p:spPr>
          <a:xfrm>
            <a:off x="1484310" y="1663337"/>
            <a:ext cx="10018713" cy="4127863"/>
          </a:xfrm>
        </p:spPr>
        <p:txBody>
          <a:bodyPr>
            <a:noAutofit/>
          </a:bodyPr>
          <a:lstStyle/>
          <a:p>
            <a:r>
              <a:rPr lang="en-US" sz="3200" dirty="0" smtClean="0"/>
              <a:t>1840-1914: 40 million left Europe</a:t>
            </a:r>
          </a:p>
          <a:p>
            <a:r>
              <a:rPr lang="en-US" sz="3200" dirty="0" smtClean="0"/>
              <a:t>Desire for land, labor opportunities, making money to support families</a:t>
            </a:r>
          </a:p>
          <a:p>
            <a:r>
              <a:rPr lang="en-US" sz="3200" dirty="0" smtClean="0"/>
              <a:t>Migration to Western Hemisphere, Australia, New Zealand</a:t>
            </a:r>
          </a:p>
          <a:p>
            <a:r>
              <a:rPr lang="en-US" sz="3200" dirty="0" smtClean="0"/>
              <a:t>Migration from United Kingdom (including Ireland), Sweden, Italy (Sicily), Austria-Hungary, Russia</a:t>
            </a:r>
            <a:endParaRPr lang="en-US" sz="3200" dirty="0"/>
          </a:p>
        </p:txBody>
      </p:sp>
    </p:spTree>
    <p:extLst>
      <p:ext uri="{BB962C8B-B14F-4D97-AF65-F5344CB8AC3E}">
        <p14:creationId xmlns:p14="http://schemas.microsoft.com/office/powerpoint/2010/main" val="3415685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33994"/>
          </a:xfrm>
        </p:spPr>
        <p:txBody>
          <a:bodyPr/>
          <a:lstStyle/>
          <a:p>
            <a:r>
              <a:rPr lang="en-US" b="1" dirty="0">
                <a:solidFill>
                  <a:prstClr val="black"/>
                </a:solidFill>
              </a:rPr>
              <a:t>European History Episode 29 - Migration</a:t>
            </a:r>
            <a:endParaRPr lang="en-US" dirty="0"/>
          </a:p>
        </p:txBody>
      </p:sp>
      <p:sp>
        <p:nvSpPr>
          <p:cNvPr id="3" name="Content Placeholder 2"/>
          <p:cNvSpPr>
            <a:spLocks noGrp="1"/>
          </p:cNvSpPr>
          <p:nvPr>
            <p:ph idx="1"/>
          </p:nvPr>
        </p:nvSpPr>
        <p:spPr>
          <a:xfrm>
            <a:off x="1484310" y="1619795"/>
            <a:ext cx="10018713" cy="4171405"/>
          </a:xfrm>
        </p:spPr>
        <p:txBody>
          <a:bodyPr>
            <a:normAutofit/>
          </a:bodyPr>
          <a:lstStyle/>
          <a:p>
            <a:r>
              <a:rPr lang="en-US" sz="4000" dirty="0" smtClean="0"/>
              <a:t>“Many houses stood empty, and in may others, only old women and small children remained behind. In some villages, the entire young generation left home…Everyone believed that America was the Promised Land, a true paradise.”</a:t>
            </a:r>
            <a:endParaRPr lang="en-US" sz="4000" dirty="0"/>
          </a:p>
        </p:txBody>
      </p:sp>
    </p:spTree>
    <p:extLst>
      <p:ext uri="{BB962C8B-B14F-4D97-AF65-F5344CB8AC3E}">
        <p14:creationId xmlns:p14="http://schemas.microsoft.com/office/powerpoint/2010/main" val="394447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European History Episode 29 - Migration</a:t>
            </a:r>
            <a:endParaRPr lang="en-US" dirty="0"/>
          </a:p>
        </p:txBody>
      </p:sp>
      <p:sp>
        <p:nvSpPr>
          <p:cNvPr id="3" name="Content Placeholder 2"/>
          <p:cNvSpPr>
            <a:spLocks noGrp="1"/>
          </p:cNvSpPr>
          <p:nvPr>
            <p:ph idx="1"/>
          </p:nvPr>
        </p:nvSpPr>
        <p:spPr>
          <a:xfrm>
            <a:off x="1484310" y="1985554"/>
            <a:ext cx="10018713" cy="4380411"/>
          </a:xfrm>
        </p:spPr>
        <p:txBody>
          <a:bodyPr>
            <a:normAutofit/>
          </a:bodyPr>
          <a:lstStyle/>
          <a:p>
            <a:r>
              <a:rPr lang="en-US" sz="3200" dirty="0" smtClean="0"/>
              <a:t>Voyage out of Europe was grueling and significant obstacles and difficulties faced upon arrival</a:t>
            </a:r>
          </a:p>
          <a:p>
            <a:r>
              <a:rPr lang="en-US" sz="3200" dirty="0" smtClean="0"/>
              <a:t>“remembered being herded ‘like animals’ forced to remove her clothing, then ‘a slippery substance that might be any bad thing’ rubbed onto her body, ending with ‘the steam [of the shower] blinding us.’ The treatment was a sanitary effort, but the way it was administered felt cruel and dehumanizing”</a:t>
            </a:r>
            <a:endParaRPr lang="en-US" sz="3200" dirty="0"/>
          </a:p>
        </p:txBody>
      </p:sp>
    </p:spTree>
    <p:extLst>
      <p:ext uri="{BB962C8B-B14F-4D97-AF65-F5344CB8AC3E}">
        <p14:creationId xmlns:p14="http://schemas.microsoft.com/office/powerpoint/2010/main" val="3145649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4326"/>
          </a:xfrm>
        </p:spPr>
        <p:txBody>
          <a:bodyPr/>
          <a:lstStyle/>
          <a:p>
            <a:r>
              <a:rPr lang="en-US" b="1" dirty="0">
                <a:solidFill>
                  <a:prstClr val="black"/>
                </a:solidFill>
              </a:rPr>
              <a:t>European History Episode 29 - Migration</a:t>
            </a:r>
            <a:endParaRPr lang="en-US" dirty="0"/>
          </a:p>
        </p:txBody>
      </p:sp>
      <p:sp>
        <p:nvSpPr>
          <p:cNvPr id="3" name="Content Placeholder 2"/>
          <p:cNvSpPr>
            <a:spLocks noGrp="1"/>
          </p:cNvSpPr>
          <p:nvPr>
            <p:ph idx="1"/>
          </p:nvPr>
        </p:nvSpPr>
        <p:spPr>
          <a:xfrm>
            <a:off x="1484310" y="1619795"/>
            <a:ext cx="10018713" cy="4336868"/>
          </a:xfrm>
        </p:spPr>
        <p:txBody>
          <a:bodyPr>
            <a:noAutofit/>
          </a:bodyPr>
          <a:lstStyle/>
          <a:p>
            <a:r>
              <a:rPr lang="en-US" sz="3600" dirty="0" smtClean="0"/>
              <a:t>Ethnic, religious, and class dimension to migration resulting from government decisions and policies (Jews in Russia, Chinese Exclusion Act in U.S.)</a:t>
            </a:r>
          </a:p>
          <a:p>
            <a:r>
              <a:rPr lang="en-US" sz="3600" dirty="0" smtClean="0"/>
              <a:t>Migration/movement was sold as pure freedom and liberty with all its paradoxes and complexities</a:t>
            </a:r>
          </a:p>
          <a:p>
            <a:r>
              <a:rPr lang="en-US" sz="3600" dirty="0" smtClean="0"/>
              <a:t>Propaganda campaigns targeted undesirables and the marginalized</a:t>
            </a:r>
            <a:endParaRPr lang="en-US" sz="3600" dirty="0"/>
          </a:p>
        </p:txBody>
      </p:sp>
    </p:spTree>
    <p:extLst>
      <p:ext uri="{BB962C8B-B14F-4D97-AF65-F5344CB8AC3E}">
        <p14:creationId xmlns:p14="http://schemas.microsoft.com/office/powerpoint/2010/main" val="1839501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1749</TotalTime>
  <Words>956</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Corbel</vt:lpstr>
      <vt:lpstr>Parallax</vt:lpstr>
      <vt:lpstr>World History Notes</vt:lpstr>
      <vt:lpstr>World History Episode 35 - Imperialism</vt:lpstr>
      <vt:lpstr>World History Episode 35 - Imperialism</vt:lpstr>
      <vt:lpstr>World History Episode 35 - Imperialism</vt:lpstr>
      <vt:lpstr>World History Episode 35 - Imperialism</vt:lpstr>
      <vt:lpstr>European History Episode 29 - Migration</vt:lpstr>
      <vt:lpstr>European History Episode 29 - Migration</vt:lpstr>
      <vt:lpstr>European History Episode 29 - Migration</vt:lpstr>
      <vt:lpstr>European History Episode 29 - Migration</vt:lpstr>
      <vt:lpstr>European History Episode 30 – Modern Life</vt:lpstr>
      <vt:lpstr>European History Episode 30 – Modern Life</vt:lpstr>
      <vt:lpstr>European History Episode 30 – Modern Life</vt:lpstr>
      <vt:lpstr>European History Episode 30 – Modern Life</vt:lpstr>
      <vt:lpstr>European History Episode 31 – Modern Thought and Culture in 1900</vt:lpstr>
      <vt:lpstr>European History Episode 31 – Modern Thought and Culture in 1900</vt:lpstr>
      <vt:lpstr>European History Episode 31 – Modern Thought and Culture in 1900</vt:lpstr>
      <vt:lpstr>European History Episode 31 – Modern Thought and Culture in 1900</vt:lpstr>
    </vt:vector>
  </TitlesOfParts>
  <Company>WCS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Lessons Week 2 (April 20-24)</dc:title>
  <dc:creator>Stephen Bardelline</dc:creator>
  <cp:lastModifiedBy>Stephen Bardelline</cp:lastModifiedBy>
  <cp:revision>19</cp:revision>
  <dcterms:created xsi:type="dcterms:W3CDTF">2020-04-21T21:14:50Z</dcterms:created>
  <dcterms:modified xsi:type="dcterms:W3CDTF">2020-04-23T02:24:13Z</dcterms:modified>
</cp:coreProperties>
</file>