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66" r:id="rId4"/>
    <p:sldId id="258" r:id="rId5"/>
    <p:sldId id="259" r:id="rId6"/>
    <p:sldId id="260" r:id="rId7"/>
    <p:sldId id="261" r:id="rId8"/>
    <p:sldId id="262" r:id="rId9"/>
    <p:sldId id="263" r:id="rId10"/>
    <p:sldId id="264" r:id="rId11"/>
    <p:sldId id="267"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ACCCA0-741B-49B0-8AD6-59A9F479B8D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1539431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CCCA0-741B-49B0-8AD6-59A9F479B8D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93520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CCCA0-741B-49B0-8AD6-59A9F479B8D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1681206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CCCA0-741B-49B0-8AD6-59A9F479B8D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35D0-3A37-4E29-B6A7-99A3003EA273}"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06704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CCCA0-741B-49B0-8AD6-59A9F479B8D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2639390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ACCCA0-741B-49B0-8AD6-59A9F479B8DF}"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1564930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ACCCA0-741B-49B0-8AD6-59A9F479B8DF}"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2412341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CCCA0-741B-49B0-8AD6-59A9F479B8D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1267858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CCCA0-741B-49B0-8AD6-59A9F479B8D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307377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CCCA0-741B-49B0-8AD6-59A9F479B8D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385582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CCCA0-741B-49B0-8AD6-59A9F479B8D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185389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ACCCA0-741B-49B0-8AD6-59A9F479B8D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180809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ACCCA0-741B-49B0-8AD6-59A9F479B8DF}"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39567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ACCCA0-741B-49B0-8AD6-59A9F479B8DF}"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149039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CCCA0-741B-49B0-8AD6-59A9F479B8DF}"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312587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CCCA0-741B-49B0-8AD6-59A9F479B8D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2048486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CCCA0-741B-49B0-8AD6-59A9F479B8D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B35D0-3A37-4E29-B6A7-99A3003EA273}" type="slidenum">
              <a:rPr lang="en-US" smtClean="0"/>
              <a:t>‹#›</a:t>
            </a:fld>
            <a:endParaRPr lang="en-US"/>
          </a:p>
        </p:txBody>
      </p:sp>
    </p:spTree>
    <p:extLst>
      <p:ext uri="{BB962C8B-B14F-4D97-AF65-F5344CB8AC3E}">
        <p14:creationId xmlns:p14="http://schemas.microsoft.com/office/powerpoint/2010/main" val="1238503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DACCCA0-741B-49B0-8AD6-59A9F479B8DF}" type="datetimeFigureOut">
              <a:rPr lang="en-US" smtClean="0"/>
              <a:t>4/14/2020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A1B35D0-3A37-4E29-B6A7-99A3003EA273}" type="slidenum">
              <a:rPr lang="en-US" smtClean="0"/>
              <a:t>‹#›</a:t>
            </a:fld>
            <a:endParaRPr lang="en-US"/>
          </a:p>
        </p:txBody>
      </p:sp>
    </p:spTree>
    <p:extLst>
      <p:ext uri="{BB962C8B-B14F-4D97-AF65-F5344CB8AC3E}">
        <p14:creationId xmlns:p14="http://schemas.microsoft.com/office/powerpoint/2010/main" val="2654117812"/>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4BA7-AA80-43E8-AEF1-86D14C842180}"/>
              </a:ext>
            </a:extLst>
          </p:cNvPr>
          <p:cNvSpPr>
            <a:spLocks noGrp="1"/>
          </p:cNvSpPr>
          <p:nvPr>
            <p:ph type="ctrTitle"/>
          </p:nvPr>
        </p:nvSpPr>
        <p:spPr/>
        <p:txBody>
          <a:bodyPr/>
          <a:lstStyle/>
          <a:p>
            <a:r>
              <a:rPr lang="en-US" dirty="0"/>
              <a:t>World History Notes (Week One)</a:t>
            </a:r>
          </a:p>
        </p:txBody>
      </p:sp>
      <p:sp>
        <p:nvSpPr>
          <p:cNvPr id="3" name="Subtitle 2">
            <a:extLst>
              <a:ext uri="{FF2B5EF4-FFF2-40B4-BE49-F238E27FC236}">
                <a16:creationId xmlns:a16="http://schemas.microsoft.com/office/drawing/2014/main" id="{E38BFF0E-29F3-408B-B404-12E70AACA99C}"/>
              </a:ext>
            </a:extLst>
          </p:cNvPr>
          <p:cNvSpPr>
            <a:spLocks noGrp="1"/>
          </p:cNvSpPr>
          <p:nvPr>
            <p:ph type="subTitle" idx="1"/>
          </p:nvPr>
        </p:nvSpPr>
        <p:spPr/>
        <p:txBody>
          <a:bodyPr>
            <a:normAutofit/>
          </a:bodyPr>
          <a:lstStyle/>
          <a:p>
            <a:r>
              <a:rPr lang="en-US" sz="4800" dirty="0"/>
              <a:t>World History – Mr. Bardelline</a:t>
            </a:r>
          </a:p>
        </p:txBody>
      </p:sp>
    </p:spTree>
    <p:extLst>
      <p:ext uri="{BB962C8B-B14F-4D97-AF65-F5344CB8AC3E}">
        <p14:creationId xmlns:p14="http://schemas.microsoft.com/office/powerpoint/2010/main" val="3116476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5EEB4-C834-49D6-A93A-6EFB6C121811}"/>
              </a:ext>
            </a:extLst>
          </p:cNvPr>
          <p:cNvSpPr>
            <a:spLocks noGrp="1"/>
          </p:cNvSpPr>
          <p:nvPr>
            <p:ph type="title"/>
          </p:nvPr>
        </p:nvSpPr>
        <p:spPr/>
        <p:txBody>
          <a:bodyPr/>
          <a:lstStyle/>
          <a:p>
            <a:r>
              <a:rPr lang="en-US" dirty="0">
                <a:solidFill>
                  <a:prstClr val="white"/>
                </a:solidFill>
              </a:rPr>
              <a:t>Episode 34 – Samurai, Daimyo, Matthew Perry, and Nationalism</a:t>
            </a:r>
            <a:endParaRPr lang="en-US" dirty="0"/>
          </a:p>
        </p:txBody>
      </p:sp>
      <p:sp>
        <p:nvSpPr>
          <p:cNvPr id="3" name="Content Placeholder 2">
            <a:extLst>
              <a:ext uri="{FF2B5EF4-FFF2-40B4-BE49-F238E27FC236}">
                <a16:creationId xmlns:a16="http://schemas.microsoft.com/office/drawing/2014/main" id="{47F862AA-3CCB-4E4D-9C5B-3FEA25E983AF}"/>
              </a:ext>
            </a:extLst>
          </p:cNvPr>
          <p:cNvSpPr>
            <a:spLocks noGrp="1"/>
          </p:cNvSpPr>
          <p:nvPr>
            <p:ph idx="1"/>
          </p:nvPr>
        </p:nvSpPr>
        <p:spPr>
          <a:xfrm>
            <a:off x="913795" y="2096063"/>
            <a:ext cx="10353762" cy="4384635"/>
          </a:xfrm>
        </p:spPr>
        <p:txBody>
          <a:bodyPr>
            <a:normAutofit/>
          </a:bodyPr>
          <a:lstStyle/>
          <a:p>
            <a:r>
              <a:rPr lang="en-US" sz="3200" dirty="0"/>
              <a:t>Centralized government that can claim and exercise authority over a distinctive territory (state) with a certain degree of linguistic and cultural homogeneity (nation)</a:t>
            </a:r>
          </a:p>
          <a:p>
            <a:r>
              <a:rPr lang="en-US" sz="3200" dirty="0"/>
              <a:t>James Joyce’s </a:t>
            </a:r>
            <a:r>
              <a:rPr lang="en-US" sz="3200" i="1" dirty="0"/>
              <a:t>Ulysses</a:t>
            </a:r>
            <a:r>
              <a:rPr lang="en-US" sz="3200" dirty="0"/>
              <a:t>  - A nation is the same people living in the same place…or also living in different places (remembering the Irish and Jewish diasporas)</a:t>
            </a:r>
          </a:p>
        </p:txBody>
      </p:sp>
    </p:spTree>
    <p:extLst>
      <p:ext uri="{BB962C8B-B14F-4D97-AF65-F5344CB8AC3E}">
        <p14:creationId xmlns:p14="http://schemas.microsoft.com/office/powerpoint/2010/main" val="4204835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Episode 34 – Samurai, Daimyo, Matthew Perry, and Nationalism</a:t>
            </a:r>
            <a:endParaRPr lang="en-US" dirty="0"/>
          </a:p>
        </p:txBody>
      </p:sp>
      <p:sp>
        <p:nvSpPr>
          <p:cNvPr id="3" name="Content Placeholder 2"/>
          <p:cNvSpPr>
            <a:spLocks noGrp="1"/>
          </p:cNvSpPr>
          <p:nvPr>
            <p:ph idx="1"/>
          </p:nvPr>
        </p:nvSpPr>
        <p:spPr>
          <a:xfrm>
            <a:off x="913795" y="2096063"/>
            <a:ext cx="10773108" cy="4191526"/>
          </a:xfrm>
        </p:spPr>
        <p:txBody>
          <a:bodyPr>
            <a:noAutofit/>
          </a:bodyPr>
          <a:lstStyle/>
          <a:p>
            <a:r>
              <a:rPr lang="en-US" sz="3600" dirty="0" smtClean="0"/>
              <a:t>Changes in the structure of nations over time – large multinational empires, individual countries, territories, independence movements</a:t>
            </a:r>
          </a:p>
          <a:p>
            <a:r>
              <a:rPr lang="en-US" sz="3600" dirty="0" smtClean="0"/>
              <a:t>Influence of government and ruling entities to encourage or require demonstration of nationalism</a:t>
            </a:r>
            <a:endParaRPr lang="en-US" sz="3600" dirty="0"/>
          </a:p>
        </p:txBody>
      </p:sp>
    </p:spTree>
    <p:extLst>
      <p:ext uri="{BB962C8B-B14F-4D97-AF65-F5344CB8AC3E}">
        <p14:creationId xmlns:p14="http://schemas.microsoft.com/office/powerpoint/2010/main" val="293812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8D553-E8E7-4FFC-8CA1-9B32FDA698F8}"/>
              </a:ext>
            </a:extLst>
          </p:cNvPr>
          <p:cNvSpPr>
            <a:spLocks noGrp="1"/>
          </p:cNvSpPr>
          <p:nvPr>
            <p:ph type="title"/>
          </p:nvPr>
        </p:nvSpPr>
        <p:spPr/>
        <p:txBody>
          <a:bodyPr/>
          <a:lstStyle/>
          <a:p>
            <a:r>
              <a:rPr lang="en-US" dirty="0">
                <a:solidFill>
                  <a:prstClr val="white"/>
                </a:solidFill>
              </a:rPr>
              <a:t>Episode 34 – Samurai, Daimyo, Matthew Perry, and Nationalism</a:t>
            </a:r>
            <a:endParaRPr lang="en-US" dirty="0"/>
          </a:p>
        </p:txBody>
      </p:sp>
      <p:sp>
        <p:nvSpPr>
          <p:cNvPr id="3" name="Content Placeholder 2">
            <a:extLst>
              <a:ext uri="{FF2B5EF4-FFF2-40B4-BE49-F238E27FC236}">
                <a16:creationId xmlns:a16="http://schemas.microsoft.com/office/drawing/2014/main" id="{D6F5641F-379C-48DF-847D-7C8A5306F843}"/>
              </a:ext>
            </a:extLst>
          </p:cNvPr>
          <p:cNvSpPr>
            <a:spLocks noGrp="1"/>
          </p:cNvSpPr>
          <p:nvPr>
            <p:ph idx="1"/>
          </p:nvPr>
        </p:nvSpPr>
        <p:spPr/>
        <p:txBody>
          <a:bodyPr>
            <a:normAutofit/>
          </a:bodyPr>
          <a:lstStyle/>
          <a:p>
            <a:r>
              <a:rPr lang="en-US" sz="3600" dirty="0"/>
              <a:t>Important factor of </a:t>
            </a:r>
            <a:r>
              <a:rPr lang="en-US" sz="3600" dirty="0" smtClean="0"/>
              <a:t>stability</a:t>
            </a:r>
          </a:p>
          <a:p>
            <a:r>
              <a:rPr lang="en-US" sz="3600" dirty="0" smtClean="0"/>
              <a:t>Dark </a:t>
            </a:r>
            <a:r>
              <a:rPr lang="en-US" sz="3600" dirty="0"/>
              <a:t>side of expansion included thriving on </a:t>
            </a:r>
            <a:r>
              <a:rPr lang="en-US" sz="3600" dirty="0" smtClean="0"/>
              <a:t>conflict</a:t>
            </a:r>
          </a:p>
          <a:p>
            <a:r>
              <a:rPr lang="en-US" sz="3600" dirty="0" smtClean="0"/>
              <a:t>Japan’s Tokugawa rulers, daimyo and samurai, arrival of Matthew Perry, Meiji Restoration</a:t>
            </a:r>
            <a:endParaRPr lang="en-US" sz="3600" dirty="0"/>
          </a:p>
        </p:txBody>
      </p:sp>
    </p:spTree>
    <p:extLst>
      <p:ext uri="{BB962C8B-B14F-4D97-AF65-F5344CB8AC3E}">
        <p14:creationId xmlns:p14="http://schemas.microsoft.com/office/powerpoint/2010/main" val="2543097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E4C3A-E67D-4A77-BE1A-798DFD05EA02}"/>
              </a:ext>
            </a:extLst>
          </p:cNvPr>
          <p:cNvSpPr>
            <a:spLocks noGrp="1"/>
          </p:cNvSpPr>
          <p:nvPr>
            <p:ph type="title"/>
          </p:nvPr>
        </p:nvSpPr>
        <p:spPr/>
        <p:txBody>
          <a:bodyPr/>
          <a:lstStyle/>
          <a:p>
            <a:r>
              <a:rPr lang="en-US" dirty="0"/>
              <a:t>Episode 32 – Coal, Steam, and Industrial Revolution</a:t>
            </a:r>
          </a:p>
        </p:txBody>
      </p:sp>
      <p:sp>
        <p:nvSpPr>
          <p:cNvPr id="3" name="Content Placeholder 2">
            <a:extLst>
              <a:ext uri="{FF2B5EF4-FFF2-40B4-BE49-F238E27FC236}">
                <a16:creationId xmlns:a16="http://schemas.microsoft.com/office/drawing/2014/main" id="{532C7359-C836-43A4-AF9C-630CC81916BF}"/>
              </a:ext>
            </a:extLst>
          </p:cNvPr>
          <p:cNvSpPr>
            <a:spLocks noGrp="1"/>
          </p:cNvSpPr>
          <p:nvPr>
            <p:ph idx="1"/>
          </p:nvPr>
        </p:nvSpPr>
        <p:spPr>
          <a:xfrm>
            <a:off x="461640" y="2096063"/>
            <a:ext cx="11372294" cy="4276161"/>
          </a:xfrm>
        </p:spPr>
        <p:txBody>
          <a:bodyPr>
            <a:noAutofit/>
          </a:bodyPr>
          <a:lstStyle/>
          <a:p>
            <a:r>
              <a:rPr lang="en-US" sz="3600" dirty="0"/>
              <a:t>Industrial Revolution as more revolutionary than American, French, and Latin American Revolutions</a:t>
            </a:r>
          </a:p>
          <a:p>
            <a:r>
              <a:rPr lang="en-US" sz="3600" dirty="0"/>
              <a:t>Industrial Revolution was an increase in production brought about by the use of machines and characterized by the use of new energy sources.</a:t>
            </a:r>
          </a:p>
        </p:txBody>
      </p:sp>
    </p:spTree>
    <p:extLst>
      <p:ext uri="{BB962C8B-B14F-4D97-AF65-F5344CB8AC3E}">
        <p14:creationId xmlns:p14="http://schemas.microsoft.com/office/powerpoint/2010/main" val="3703921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Episode 32 – Coal, Steam, and Industrial Revolution</a:t>
            </a:r>
          </a:p>
        </p:txBody>
      </p:sp>
      <p:sp>
        <p:nvSpPr>
          <p:cNvPr id="3" name="Content Placeholder 2"/>
          <p:cNvSpPr>
            <a:spLocks noGrp="1"/>
          </p:cNvSpPr>
          <p:nvPr>
            <p:ph idx="1"/>
          </p:nvPr>
        </p:nvSpPr>
        <p:spPr>
          <a:xfrm>
            <a:off x="913795" y="2096063"/>
            <a:ext cx="10353762" cy="3947685"/>
          </a:xfrm>
        </p:spPr>
        <p:txBody>
          <a:bodyPr>
            <a:noAutofit/>
          </a:bodyPr>
          <a:lstStyle/>
          <a:p>
            <a:r>
              <a:rPr lang="en-US" sz="4000" dirty="0" smtClean="0"/>
              <a:t>Imagine life without the impact of the Industrial Revolution – way we live our lives, way we work, way we interact, etc.</a:t>
            </a:r>
          </a:p>
          <a:p>
            <a:r>
              <a:rPr lang="en-US" sz="4000" dirty="0" smtClean="0"/>
              <a:t>We are surrounded by the impact of the Industrial Revolution</a:t>
            </a:r>
            <a:endParaRPr lang="en-US" sz="4000" dirty="0"/>
          </a:p>
        </p:txBody>
      </p:sp>
    </p:spTree>
    <p:extLst>
      <p:ext uri="{BB962C8B-B14F-4D97-AF65-F5344CB8AC3E}">
        <p14:creationId xmlns:p14="http://schemas.microsoft.com/office/powerpoint/2010/main" val="2700662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69E3-7207-4D6B-8E66-7C6381E2F477}"/>
              </a:ext>
            </a:extLst>
          </p:cNvPr>
          <p:cNvSpPr>
            <a:spLocks noGrp="1"/>
          </p:cNvSpPr>
          <p:nvPr>
            <p:ph type="title"/>
          </p:nvPr>
        </p:nvSpPr>
        <p:spPr/>
        <p:txBody>
          <a:bodyPr/>
          <a:lstStyle/>
          <a:p>
            <a:r>
              <a:rPr lang="en-US" dirty="0">
                <a:solidFill>
                  <a:prstClr val="white"/>
                </a:solidFill>
              </a:rPr>
              <a:t>Episode 32 – Coal, Steam, and Industrial Revolution</a:t>
            </a:r>
            <a:endParaRPr lang="en-US" dirty="0"/>
          </a:p>
        </p:txBody>
      </p:sp>
      <p:sp>
        <p:nvSpPr>
          <p:cNvPr id="3" name="Content Placeholder 2">
            <a:extLst>
              <a:ext uri="{FF2B5EF4-FFF2-40B4-BE49-F238E27FC236}">
                <a16:creationId xmlns:a16="http://schemas.microsoft.com/office/drawing/2014/main" id="{CD1502F7-9CF1-4EC9-8501-2F62BEC2747C}"/>
              </a:ext>
            </a:extLst>
          </p:cNvPr>
          <p:cNvSpPr>
            <a:spLocks noGrp="1"/>
          </p:cNvSpPr>
          <p:nvPr>
            <p:ph idx="1"/>
          </p:nvPr>
        </p:nvSpPr>
        <p:spPr>
          <a:xfrm>
            <a:off x="913795" y="2096063"/>
            <a:ext cx="10353762" cy="4269225"/>
          </a:xfrm>
        </p:spPr>
        <p:txBody>
          <a:bodyPr>
            <a:normAutofit/>
          </a:bodyPr>
          <a:lstStyle/>
          <a:p>
            <a:r>
              <a:rPr lang="en-US" sz="4000" dirty="0"/>
              <a:t>Wages were high and energy was cheap. These prices led directly to the Industrial Revolution by giving firms strong incentives to invent technologies that substituted capital and coal for labor.</a:t>
            </a:r>
          </a:p>
        </p:txBody>
      </p:sp>
    </p:spTree>
    <p:extLst>
      <p:ext uri="{BB962C8B-B14F-4D97-AF65-F5344CB8AC3E}">
        <p14:creationId xmlns:p14="http://schemas.microsoft.com/office/powerpoint/2010/main" val="675675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DD3EA-C204-494D-8172-92B87FC4447A}"/>
              </a:ext>
            </a:extLst>
          </p:cNvPr>
          <p:cNvSpPr>
            <a:spLocks noGrp="1"/>
          </p:cNvSpPr>
          <p:nvPr>
            <p:ph type="title"/>
          </p:nvPr>
        </p:nvSpPr>
        <p:spPr/>
        <p:txBody>
          <a:bodyPr/>
          <a:lstStyle/>
          <a:p>
            <a:r>
              <a:rPr lang="en-US" dirty="0"/>
              <a:t>Episode 32 – Coal, Steam, and Industrial Revolution</a:t>
            </a:r>
          </a:p>
        </p:txBody>
      </p:sp>
      <p:sp>
        <p:nvSpPr>
          <p:cNvPr id="3" name="Content Placeholder 2">
            <a:extLst>
              <a:ext uri="{FF2B5EF4-FFF2-40B4-BE49-F238E27FC236}">
                <a16:creationId xmlns:a16="http://schemas.microsoft.com/office/drawing/2014/main" id="{89D7442D-601B-4122-98FD-606CD77D9109}"/>
              </a:ext>
            </a:extLst>
          </p:cNvPr>
          <p:cNvSpPr>
            <a:spLocks noGrp="1"/>
          </p:cNvSpPr>
          <p:nvPr>
            <p:ph idx="1"/>
          </p:nvPr>
        </p:nvSpPr>
        <p:spPr>
          <a:xfrm>
            <a:off x="913795" y="2096064"/>
            <a:ext cx="10353762" cy="4152336"/>
          </a:xfrm>
        </p:spPr>
        <p:txBody>
          <a:bodyPr>
            <a:normAutofit fontScale="92500"/>
          </a:bodyPr>
          <a:lstStyle/>
          <a:p>
            <a:r>
              <a:rPr lang="en-US" sz="4000" dirty="0"/>
              <a:t>Steam engines used cheap British coal to keep British coal cheap and cheap British coal created the opportunity for everything from railroads to steel, which, like so much else in the Industrial Revolution, created a positive feedback loop.</a:t>
            </a:r>
          </a:p>
        </p:txBody>
      </p:sp>
    </p:spTree>
    <p:extLst>
      <p:ext uri="{BB962C8B-B14F-4D97-AF65-F5344CB8AC3E}">
        <p14:creationId xmlns:p14="http://schemas.microsoft.com/office/powerpoint/2010/main" val="3230102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6C2FD-1F8A-4DE1-9420-45A49D5615A5}"/>
              </a:ext>
            </a:extLst>
          </p:cNvPr>
          <p:cNvSpPr>
            <a:spLocks noGrp="1"/>
          </p:cNvSpPr>
          <p:nvPr>
            <p:ph type="title"/>
          </p:nvPr>
        </p:nvSpPr>
        <p:spPr/>
        <p:txBody>
          <a:bodyPr/>
          <a:lstStyle/>
          <a:p>
            <a:r>
              <a:rPr lang="en-US" dirty="0"/>
              <a:t>Episode 33 – Capitalism and Socialism</a:t>
            </a:r>
          </a:p>
        </p:txBody>
      </p:sp>
      <p:sp>
        <p:nvSpPr>
          <p:cNvPr id="3" name="Content Placeholder 2">
            <a:extLst>
              <a:ext uri="{FF2B5EF4-FFF2-40B4-BE49-F238E27FC236}">
                <a16:creationId xmlns:a16="http://schemas.microsoft.com/office/drawing/2014/main" id="{CB758DBF-0EA1-4FAB-A1EA-323E56CBF708}"/>
              </a:ext>
            </a:extLst>
          </p:cNvPr>
          <p:cNvSpPr>
            <a:spLocks noGrp="1"/>
          </p:cNvSpPr>
          <p:nvPr>
            <p:ph idx="1"/>
          </p:nvPr>
        </p:nvSpPr>
        <p:spPr>
          <a:xfrm>
            <a:off x="913795" y="2096064"/>
            <a:ext cx="10353762" cy="4152336"/>
          </a:xfrm>
        </p:spPr>
        <p:txBody>
          <a:bodyPr>
            <a:normAutofit lnSpcReduction="10000"/>
          </a:bodyPr>
          <a:lstStyle/>
          <a:p>
            <a:r>
              <a:rPr lang="en-US" sz="3600" dirty="0"/>
              <a:t>Industrial Capitalism – economic system that relies on investment of capital in machines and technology that are used to </a:t>
            </a:r>
            <a:r>
              <a:rPr lang="en-US" sz="3600" dirty="0" smtClean="0"/>
              <a:t>increase </a:t>
            </a:r>
            <a:r>
              <a:rPr lang="en-US" sz="3600" dirty="0"/>
              <a:t>production of marketable goods</a:t>
            </a:r>
          </a:p>
          <a:p>
            <a:r>
              <a:rPr lang="en-US" sz="3600" dirty="0"/>
              <a:t>Men and women were consumers as well as producers.</a:t>
            </a:r>
          </a:p>
        </p:txBody>
      </p:sp>
    </p:spTree>
    <p:extLst>
      <p:ext uri="{BB962C8B-B14F-4D97-AF65-F5344CB8AC3E}">
        <p14:creationId xmlns:p14="http://schemas.microsoft.com/office/powerpoint/2010/main" val="3006485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584F5-9535-4BA1-A869-BF1585D47C02}"/>
              </a:ext>
            </a:extLst>
          </p:cNvPr>
          <p:cNvSpPr>
            <a:spLocks noGrp="1"/>
          </p:cNvSpPr>
          <p:nvPr>
            <p:ph type="title"/>
          </p:nvPr>
        </p:nvSpPr>
        <p:spPr/>
        <p:txBody>
          <a:bodyPr/>
          <a:lstStyle/>
          <a:p>
            <a:r>
              <a:rPr lang="en-US" dirty="0">
                <a:solidFill>
                  <a:prstClr val="white"/>
                </a:solidFill>
              </a:rPr>
              <a:t>Episode 33 – Capitalism and Socialism</a:t>
            </a:r>
            <a:endParaRPr lang="en-US" dirty="0"/>
          </a:p>
        </p:txBody>
      </p:sp>
      <p:sp>
        <p:nvSpPr>
          <p:cNvPr id="3" name="Content Placeholder 2">
            <a:extLst>
              <a:ext uri="{FF2B5EF4-FFF2-40B4-BE49-F238E27FC236}">
                <a16:creationId xmlns:a16="http://schemas.microsoft.com/office/drawing/2014/main" id="{0A28C5BB-984F-402B-95B2-AC34A052B907}"/>
              </a:ext>
            </a:extLst>
          </p:cNvPr>
          <p:cNvSpPr>
            <a:spLocks noGrp="1"/>
          </p:cNvSpPr>
          <p:nvPr>
            <p:ph idx="1"/>
          </p:nvPr>
        </p:nvSpPr>
        <p:spPr>
          <a:xfrm>
            <a:off x="913795" y="2096064"/>
            <a:ext cx="10353762" cy="3985140"/>
          </a:xfrm>
        </p:spPr>
        <p:txBody>
          <a:bodyPr>
            <a:normAutofit/>
          </a:bodyPr>
          <a:lstStyle/>
          <a:p>
            <a:r>
              <a:rPr lang="en-US" sz="3600" dirty="0"/>
              <a:t>The main spur to trade, or rather to industry and ingenuity, is the exorbitant appetite of men, which they will take great pain to gratify.</a:t>
            </a:r>
          </a:p>
          <a:p>
            <a:r>
              <a:rPr lang="en-US" sz="3600" dirty="0"/>
              <a:t>Capitalism is also a cultural </a:t>
            </a:r>
            <a:r>
              <a:rPr lang="en-US" sz="3600" dirty="0" smtClean="0"/>
              <a:t>system, </a:t>
            </a:r>
            <a:r>
              <a:rPr lang="en-US" sz="3600" dirty="0"/>
              <a:t>rooted in the need of private investors to turn a profit.</a:t>
            </a:r>
          </a:p>
        </p:txBody>
      </p:sp>
    </p:spTree>
    <p:extLst>
      <p:ext uri="{BB962C8B-B14F-4D97-AF65-F5344CB8AC3E}">
        <p14:creationId xmlns:p14="http://schemas.microsoft.com/office/powerpoint/2010/main" val="2146157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D452-5F8A-46DC-B1EF-10C33780BE90}"/>
              </a:ext>
            </a:extLst>
          </p:cNvPr>
          <p:cNvSpPr>
            <a:spLocks noGrp="1"/>
          </p:cNvSpPr>
          <p:nvPr>
            <p:ph type="title"/>
          </p:nvPr>
        </p:nvSpPr>
        <p:spPr/>
        <p:txBody>
          <a:bodyPr/>
          <a:lstStyle/>
          <a:p>
            <a:r>
              <a:rPr lang="en-US" dirty="0">
                <a:solidFill>
                  <a:prstClr val="white"/>
                </a:solidFill>
              </a:rPr>
              <a:t>Episode 33 – Capitalism and Socialism</a:t>
            </a:r>
            <a:endParaRPr lang="en-US" dirty="0"/>
          </a:p>
        </p:txBody>
      </p:sp>
      <p:sp>
        <p:nvSpPr>
          <p:cNvPr id="3" name="Content Placeholder 2">
            <a:extLst>
              <a:ext uri="{FF2B5EF4-FFF2-40B4-BE49-F238E27FC236}">
                <a16:creationId xmlns:a16="http://schemas.microsoft.com/office/drawing/2014/main" id="{F1C3B6A1-1FA6-43D7-989C-251A817B8849}"/>
              </a:ext>
            </a:extLst>
          </p:cNvPr>
          <p:cNvSpPr>
            <a:spLocks noGrp="1"/>
          </p:cNvSpPr>
          <p:nvPr>
            <p:ph idx="1"/>
          </p:nvPr>
        </p:nvSpPr>
        <p:spPr>
          <a:xfrm>
            <a:off x="913795" y="2096063"/>
            <a:ext cx="10353762" cy="4011773"/>
          </a:xfrm>
        </p:spPr>
        <p:txBody>
          <a:bodyPr>
            <a:normAutofit lnSpcReduction="10000"/>
          </a:bodyPr>
          <a:lstStyle/>
          <a:p>
            <a:r>
              <a:rPr lang="en-US" sz="3600" dirty="0"/>
              <a:t>Socialism is the result of human choice and human planning</a:t>
            </a:r>
          </a:p>
          <a:p>
            <a:r>
              <a:rPr lang="en-US" sz="3600" dirty="0"/>
              <a:t>Production gives life material meaning and humans are social animals.</a:t>
            </a:r>
          </a:p>
          <a:p>
            <a:r>
              <a:rPr lang="en-US" sz="3600" dirty="0"/>
              <a:t>Socialism is an imperfect opposite to capitalism.</a:t>
            </a:r>
          </a:p>
        </p:txBody>
      </p:sp>
    </p:spTree>
    <p:extLst>
      <p:ext uri="{BB962C8B-B14F-4D97-AF65-F5344CB8AC3E}">
        <p14:creationId xmlns:p14="http://schemas.microsoft.com/office/powerpoint/2010/main" val="4256103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DFBA5-E5B4-4F4C-ADB6-DA2BD71C92EB}"/>
              </a:ext>
            </a:extLst>
          </p:cNvPr>
          <p:cNvSpPr>
            <a:spLocks noGrp="1"/>
          </p:cNvSpPr>
          <p:nvPr>
            <p:ph type="title"/>
          </p:nvPr>
        </p:nvSpPr>
        <p:spPr/>
        <p:txBody>
          <a:bodyPr/>
          <a:lstStyle/>
          <a:p>
            <a:r>
              <a:rPr lang="en-US" dirty="0"/>
              <a:t>Episode 34 – Samurai, Daimyo, Matthew Perry, and Nationalism</a:t>
            </a:r>
          </a:p>
        </p:txBody>
      </p:sp>
      <p:sp>
        <p:nvSpPr>
          <p:cNvPr id="3" name="Content Placeholder 2">
            <a:extLst>
              <a:ext uri="{FF2B5EF4-FFF2-40B4-BE49-F238E27FC236}">
                <a16:creationId xmlns:a16="http://schemas.microsoft.com/office/drawing/2014/main" id="{B7763E64-B27B-4519-85F9-E4F5812F845E}"/>
              </a:ext>
            </a:extLst>
          </p:cNvPr>
          <p:cNvSpPr>
            <a:spLocks noGrp="1"/>
          </p:cNvSpPr>
          <p:nvPr>
            <p:ph idx="1"/>
          </p:nvPr>
        </p:nvSpPr>
        <p:spPr>
          <a:xfrm>
            <a:off x="913795" y="2096064"/>
            <a:ext cx="10353762" cy="4349124"/>
          </a:xfrm>
        </p:spPr>
        <p:txBody>
          <a:bodyPr>
            <a:normAutofit fontScale="92500"/>
          </a:bodyPr>
          <a:lstStyle/>
          <a:p>
            <a:r>
              <a:rPr lang="en-US" sz="3600" dirty="0"/>
              <a:t>Nationalism is a global phenomenon and included countless countries and world leaders (some as federated states, some as independent nations)</a:t>
            </a:r>
          </a:p>
          <a:p>
            <a:r>
              <a:rPr lang="en-US" sz="3600" dirty="0"/>
              <a:t>The nationalism that tries to eliminate difference in the efforts to create a homogeneous mythologized unitary polity (Hitler, Mussolini, etc.)</a:t>
            </a:r>
          </a:p>
        </p:txBody>
      </p:sp>
    </p:spTree>
    <p:extLst>
      <p:ext uri="{BB962C8B-B14F-4D97-AF65-F5344CB8AC3E}">
        <p14:creationId xmlns:p14="http://schemas.microsoft.com/office/powerpoint/2010/main" val="6474026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1395</TotalTime>
  <Words>540</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Bookman Old Style</vt:lpstr>
      <vt:lpstr>Rockwell</vt:lpstr>
      <vt:lpstr>Damask</vt:lpstr>
      <vt:lpstr>World History Notes (Week One)</vt:lpstr>
      <vt:lpstr>Episode 32 – Coal, Steam, and Industrial Revolution</vt:lpstr>
      <vt:lpstr>Episode 32 – Coal, Steam, and Industrial Revolution</vt:lpstr>
      <vt:lpstr>Episode 32 – Coal, Steam, and Industrial Revolution</vt:lpstr>
      <vt:lpstr>Episode 32 – Coal, Steam, and Industrial Revolution</vt:lpstr>
      <vt:lpstr>Episode 33 – Capitalism and Socialism</vt:lpstr>
      <vt:lpstr>Episode 33 – Capitalism and Socialism</vt:lpstr>
      <vt:lpstr>Episode 33 – Capitalism and Socialism</vt:lpstr>
      <vt:lpstr>Episode 34 – Samurai, Daimyo, Matthew Perry, and Nationalism</vt:lpstr>
      <vt:lpstr>Episode 34 – Samurai, Daimyo, Matthew Perry, and Nationalism</vt:lpstr>
      <vt:lpstr>Episode 34 – Samurai, Daimyo, Matthew Perry, and Nationalism</vt:lpstr>
      <vt:lpstr>Episode 34 – Samurai, Daimyo, Matthew Perry, and Nationalism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 Lessons (Week One)</dc:title>
  <dc:creator>Stephen Bardelline</dc:creator>
  <cp:lastModifiedBy>Stephen Bardelline</cp:lastModifiedBy>
  <cp:revision>7</cp:revision>
  <dcterms:created xsi:type="dcterms:W3CDTF">2020-04-14T02:24:57Z</dcterms:created>
  <dcterms:modified xsi:type="dcterms:W3CDTF">2020-04-16T01:53:51Z</dcterms:modified>
</cp:coreProperties>
</file>