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23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2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6935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814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2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21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963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41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3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1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6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0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506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8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8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9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764F0AA-5027-4BF4-A726-3BACF6668BAC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BC0A847-9C64-45A3-A2B2-1183A16E0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7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World History Lessons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Week 5 (May 11-15)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752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5814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EH Ep. 37 – Economic Depression &amp; Dictators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91589" y="1645920"/>
            <a:ext cx="11739153" cy="4580709"/>
          </a:xfrm>
        </p:spPr>
        <p:txBody>
          <a:bodyPr>
            <a:noAutofit/>
          </a:bodyPr>
          <a:lstStyle/>
          <a:p>
            <a:r>
              <a:rPr lang="en-US" sz="3200" dirty="0" smtClean="0"/>
              <a:t>German movement into Rhineland, Austria, and Sudetenland </a:t>
            </a:r>
            <a:r>
              <a:rPr lang="en-US" sz="3200" dirty="0" smtClean="0">
                <a:sym typeface="Wingdings" panose="05000000000000000000" pitchFamily="2" charset="2"/>
              </a:rPr>
              <a:t> </a:t>
            </a:r>
            <a:r>
              <a:rPr lang="en-US" sz="3200" dirty="0" err="1" smtClean="0">
                <a:sym typeface="Wingdings" panose="05000000000000000000" pitchFamily="2" charset="2"/>
              </a:rPr>
              <a:t>munich</a:t>
            </a:r>
            <a:r>
              <a:rPr lang="en-US" sz="3200" dirty="0" smtClean="0">
                <a:sym typeface="Wingdings" panose="05000000000000000000" pitchFamily="2" charset="2"/>
              </a:rPr>
              <a:t> conference and appeasement  annex of Czechoslovakia and agreement with Soviet Union (machinery for grain)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Mussolini moved forces into Ethiopia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Japan moved into Manchuria and china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Francisco </a:t>
            </a:r>
            <a:r>
              <a:rPr lang="en-US" sz="3200" dirty="0" err="1" smtClean="0">
                <a:sym typeface="Wingdings" panose="05000000000000000000" pitchFamily="2" charset="2"/>
              </a:rPr>
              <a:t>franco</a:t>
            </a:r>
            <a:r>
              <a:rPr lang="en-US" sz="3200" dirty="0" smtClean="0">
                <a:sym typeface="Wingdings" panose="05000000000000000000" pitchFamily="2" charset="2"/>
              </a:rPr>
              <a:t> took power after Spanish Civil War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600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44523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EH Ep. 37 – Economic Depression &amp; Dictators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5759" y="1584960"/>
            <a:ext cx="11443063" cy="4572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Wrap-Up Thoughts (from video)</a:t>
            </a:r>
          </a:p>
          <a:p>
            <a:pPr lvl="1"/>
            <a:r>
              <a:rPr lang="en-US" sz="3600" dirty="0" smtClean="0"/>
              <a:t>Tyrants require support from institutions and individuals</a:t>
            </a:r>
          </a:p>
          <a:p>
            <a:pPr lvl="1"/>
            <a:r>
              <a:rPr lang="en-US" sz="3600" dirty="0" smtClean="0"/>
              <a:t>Rise to power for tyrants with broad support</a:t>
            </a:r>
          </a:p>
          <a:p>
            <a:pPr lvl="1"/>
            <a:r>
              <a:rPr lang="en-US" sz="3600" dirty="0" smtClean="0"/>
              <a:t>Need to take seriously the responsibility to make history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42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6194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EH Ep. 38 – World War II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5131" y="1567543"/>
            <a:ext cx="11390812" cy="4807131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1939 Nazi-Soviet Nonaggression Pact – division of Poland and Baltic states, build up of soviet military</a:t>
            </a:r>
          </a:p>
          <a:p>
            <a:r>
              <a:rPr lang="en-US" sz="2800" dirty="0" smtClean="0"/>
              <a:t>1939 German invasion of Poland, blitzkrieg (lightning war) </a:t>
            </a:r>
            <a:r>
              <a:rPr lang="en-US" sz="2800" dirty="0" smtClean="0">
                <a:sym typeface="Wingdings" panose="05000000000000000000" pitchFamily="2" charset="2"/>
              </a:rPr>
              <a:t> Germany takes Norway, Denmark, Netherlands, Belgium, and France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Miracle at Dunkirk  bombing of Britain and Battle of Britain (air conflict)  effect on the population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British industrial production and use of radar helped allied cause – Winston Churchill motivation and resistance against German assault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1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9357"/>
          </a:xfrm>
        </p:spPr>
        <p:txBody>
          <a:bodyPr/>
          <a:lstStyle/>
          <a:p>
            <a:r>
              <a:rPr lang="en-US" sz="4800" b="1" dirty="0" smtClean="0">
                <a:solidFill>
                  <a:prstClr val="black"/>
                </a:solidFill>
              </a:rPr>
              <a:t>EH Ep</a:t>
            </a:r>
            <a:r>
              <a:rPr lang="en-US" sz="4800" b="1" dirty="0">
                <a:solidFill>
                  <a:prstClr val="black"/>
                </a:solidFill>
              </a:rPr>
              <a:t>. 38 –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8971" y="1497874"/>
            <a:ext cx="10798629" cy="4841966"/>
          </a:xfrm>
        </p:spPr>
        <p:txBody>
          <a:bodyPr>
            <a:noAutofit/>
          </a:bodyPr>
          <a:lstStyle/>
          <a:p>
            <a:r>
              <a:rPr lang="en-US" sz="2800" dirty="0" smtClean="0"/>
              <a:t>German planned invasion of USSR (added countries to Axis)</a:t>
            </a:r>
          </a:p>
          <a:p>
            <a:pPr lvl="1"/>
            <a:r>
              <a:rPr lang="en-US" sz="2400" dirty="0" smtClean="0"/>
              <a:t>Focus on Moscow vs. long attack throughout country</a:t>
            </a:r>
          </a:p>
          <a:p>
            <a:pPr lvl="1"/>
            <a:r>
              <a:rPr lang="en-US" sz="2400" dirty="0" smtClean="0"/>
              <a:t>Initial </a:t>
            </a:r>
            <a:r>
              <a:rPr lang="en-US" sz="2400" dirty="0" err="1" smtClean="0"/>
              <a:t>german</a:t>
            </a:r>
            <a:r>
              <a:rPr lang="en-US" sz="2400" dirty="0" smtClean="0"/>
              <a:t> success saw focus switch to rest of Europe </a:t>
            </a:r>
            <a:r>
              <a:rPr lang="en-US" sz="2400" dirty="0" smtClean="0">
                <a:sym typeface="Wingdings" panose="05000000000000000000" pitchFamily="2" charset="2"/>
              </a:rPr>
              <a:t> Soviets moved production east and knew winter was coming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Hitler’s plan to colonize Europe and Asia – racism throughout Nazism – rule over “inferiors” with no rights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Japanese attack on Pearl Harbor and conquering of Pacific and Southeast Asia (movement against Western tyranny)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434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70649"/>
          </a:xfrm>
        </p:spPr>
        <p:txBody>
          <a:bodyPr/>
          <a:lstStyle/>
          <a:p>
            <a:r>
              <a:rPr lang="en-US" sz="4800" b="1" dirty="0" smtClean="0">
                <a:solidFill>
                  <a:prstClr val="black"/>
                </a:solidFill>
              </a:rPr>
              <a:t>EH Ep</a:t>
            </a:r>
            <a:r>
              <a:rPr lang="en-US" sz="4800" b="1" dirty="0">
                <a:solidFill>
                  <a:prstClr val="black"/>
                </a:solidFill>
              </a:rPr>
              <a:t>. 38 –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3177" y="1593669"/>
            <a:ext cx="10894423" cy="4693920"/>
          </a:xfrm>
        </p:spPr>
        <p:txBody>
          <a:bodyPr>
            <a:noAutofit/>
          </a:bodyPr>
          <a:lstStyle/>
          <a:p>
            <a:r>
              <a:rPr lang="en-US" sz="3200" dirty="0" smtClean="0"/>
              <a:t>Allies developed advantage in number of countries and higher levels of production</a:t>
            </a:r>
          </a:p>
          <a:p>
            <a:r>
              <a:rPr lang="en-US" sz="3200" dirty="0" smtClean="0"/>
              <a:t>Europe First strategy </a:t>
            </a:r>
            <a:r>
              <a:rPr lang="en-US" sz="3200" dirty="0" smtClean="0">
                <a:sym typeface="Wingdings" panose="05000000000000000000" pitchFamily="2" charset="2"/>
              </a:rPr>
              <a:t> Stalin wanted 2</a:t>
            </a:r>
            <a:r>
              <a:rPr lang="en-US" sz="3200" baseline="30000" dirty="0" smtClean="0">
                <a:sym typeface="Wingdings" panose="05000000000000000000" pitchFamily="2" charset="2"/>
              </a:rPr>
              <a:t>nd</a:t>
            </a:r>
            <a:r>
              <a:rPr lang="en-US" sz="3200" dirty="0" smtClean="0">
                <a:sym typeface="Wingdings" panose="05000000000000000000" pitchFamily="2" charset="2"/>
              </a:rPr>
              <a:t> front but Churchill focused on Mediterranean and Middle East  Allied codebreakers success  invasion of Italy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Battle of Stalingrad – turning point of the war (USSR victory)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904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5813"/>
          </a:xfrm>
        </p:spPr>
        <p:txBody>
          <a:bodyPr/>
          <a:lstStyle/>
          <a:p>
            <a:r>
              <a:rPr lang="en-US" sz="4800" b="1" dirty="0" smtClean="0">
                <a:solidFill>
                  <a:prstClr val="black"/>
                </a:solidFill>
              </a:rPr>
              <a:t>EH Ep</a:t>
            </a:r>
            <a:r>
              <a:rPr lang="en-US" sz="4800" b="1" dirty="0">
                <a:solidFill>
                  <a:prstClr val="black"/>
                </a:solidFill>
              </a:rPr>
              <a:t>. 38 –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44137" y="1654629"/>
            <a:ext cx="11530149" cy="4632959"/>
          </a:xfrm>
        </p:spPr>
        <p:txBody>
          <a:bodyPr>
            <a:noAutofit/>
          </a:bodyPr>
          <a:lstStyle/>
          <a:p>
            <a:r>
              <a:rPr lang="en-US" sz="2800" dirty="0" smtClean="0"/>
              <a:t>June 1994 D-Day Invasion of Normandy and disinformation campaign </a:t>
            </a:r>
            <a:r>
              <a:rPr lang="en-US" sz="2800" dirty="0" smtClean="0">
                <a:sym typeface="Wingdings" panose="05000000000000000000" pitchFamily="2" charset="2"/>
              </a:rPr>
              <a:t> March to Paris and Berlin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Significance of Hitler assassination attempt (closing in)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Hitler and Eva Braun suicide, Mussolini and Clara </a:t>
            </a:r>
            <a:r>
              <a:rPr lang="en-US" sz="2800" dirty="0" err="1" smtClean="0">
                <a:sym typeface="Wingdings" panose="05000000000000000000" pitchFamily="2" charset="2"/>
              </a:rPr>
              <a:t>Petacci</a:t>
            </a:r>
            <a:r>
              <a:rPr lang="en-US" sz="2800" dirty="0" smtClean="0">
                <a:sym typeface="Wingdings" panose="05000000000000000000" pitchFamily="2" charset="2"/>
              </a:rPr>
              <a:t> execution and hanging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Midway and Guadalcanal victories hurt Japan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Manhattan Project developed nuclear weapons used on Hiroshima and Nagasaki</a:t>
            </a:r>
          </a:p>
        </p:txBody>
      </p:sp>
    </p:spTree>
    <p:extLst>
      <p:ext uri="{BB962C8B-B14F-4D97-AF65-F5344CB8AC3E}">
        <p14:creationId xmlns:p14="http://schemas.microsoft.com/office/powerpoint/2010/main" val="95830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prstClr val="black"/>
                </a:solidFill>
              </a:rPr>
              <a:t>EH Ep</a:t>
            </a:r>
            <a:r>
              <a:rPr lang="en-US" sz="4800" b="1" dirty="0">
                <a:solidFill>
                  <a:prstClr val="black"/>
                </a:solidFill>
              </a:rPr>
              <a:t>. 38 –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968137"/>
            <a:ext cx="10363826" cy="4319451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Wrap-Up Thoughts (from video)</a:t>
            </a:r>
          </a:p>
          <a:p>
            <a:pPr lvl="1"/>
            <a:r>
              <a:rPr lang="en-US" sz="3200" dirty="0" smtClean="0"/>
              <a:t>Global death toll from war reached around 100 million (5% of all humans)</a:t>
            </a:r>
          </a:p>
          <a:p>
            <a:pPr lvl="2"/>
            <a:r>
              <a:rPr lang="en-US" sz="2800" dirty="0" smtClean="0"/>
              <a:t>Massive numbers from Soviet military and civilians</a:t>
            </a:r>
          </a:p>
          <a:p>
            <a:pPr lvl="1"/>
            <a:r>
              <a:rPr lang="en-US" sz="3200" dirty="0" smtClean="0"/>
              <a:t>War is hell but how do we respond?</a:t>
            </a:r>
          </a:p>
          <a:p>
            <a:pPr lvl="1"/>
            <a:r>
              <a:rPr lang="en-US" sz="3200" dirty="0" smtClean="0"/>
              <a:t>Value of war changes</a:t>
            </a:r>
          </a:p>
        </p:txBody>
      </p:sp>
    </p:spTree>
    <p:extLst>
      <p:ext uri="{BB962C8B-B14F-4D97-AF65-F5344CB8AC3E}">
        <p14:creationId xmlns:p14="http://schemas.microsoft.com/office/powerpoint/2010/main" val="8116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229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Questions to Consider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33006"/>
            <a:ext cx="10363826" cy="4563291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prstClr val="black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Prepare your answers for these questions in preparation for Friday’s class meeting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/>
              <a:t>How do motivation and encouragement play a role in the operation of a war?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/>
              <a:t>How important was hatred and prejudice in what happened during World War II?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3200" dirty="0" smtClean="0"/>
              <a:t>What are the lessons to learn from World War II?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6484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0548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WH Ep. 38 – World War II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00593" y="1628504"/>
            <a:ext cx="11495315" cy="462425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Debate over what could be considered the start of World War II</a:t>
            </a:r>
          </a:p>
          <a:p>
            <a:r>
              <a:rPr lang="en-US" sz="2800" dirty="0" smtClean="0"/>
              <a:t>Rape of </a:t>
            </a:r>
            <a:r>
              <a:rPr lang="en-US" sz="2800" dirty="0" err="1" smtClean="0"/>
              <a:t>nanking</a:t>
            </a:r>
            <a:r>
              <a:rPr lang="en-US" sz="2800" dirty="0" smtClean="0"/>
              <a:t> in China (China-Japan relations)</a:t>
            </a:r>
          </a:p>
          <a:p>
            <a:r>
              <a:rPr lang="en-US" sz="2800" dirty="0" smtClean="0"/>
              <a:t>Germany’s </a:t>
            </a:r>
            <a:r>
              <a:rPr lang="en-US" sz="2800" b="1" dirty="0" smtClean="0"/>
              <a:t>blitzkrieg</a:t>
            </a:r>
            <a:r>
              <a:rPr lang="en-US" sz="2800" dirty="0" smtClean="0"/>
              <a:t> technique with tanks, airplanes, and trucks – quick takeover of Poland, Norway, Denmark, Netherlands, and France</a:t>
            </a:r>
          </a:p>
          <a:p>
            <a:r>
              <a:rPr lang="en-US" sz="2800" dirty="0" smtClean="0"/>
              <a:t>Air war between Germany and Britain (no invasion of Britain)</a:t>
            </a:r>
          </a:p>
          <a:p>
            <a:pPr lvl="1"/>
            <a:r>
              <a:rPr lang="en-US" sz="2400" dirty="0" smtClean="0"/>
              <a:t>Royal Air Force vs. Luftwaffe </a:t>
            </a:r>
          </a:p>
          <a:p>
            <a:pPr lvl="1"/>
            <a:r>
              <a:rPr lang="en-US" sz="2400" dirty="0" err="1" smtClean="0"/>
              <a:t>tHE</a:t>
            </a:r>
            <a:r>
              <a:rPr lang="en-US" sz="2400" dirty="0" smtClean="0"/>
              <a:t> Blitz (bombing of Britain)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4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22900"/>
          </a:xfrm>
        </p:spPr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</a:rPr>
              <a:t>WH Ep. 38 –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8011" y="1785257"/>
            <a:ext cx="11164389" cy="4389119"/>
          </a:xfrm>
        </p:spPr>
        <p:txBody>
          <a:bodyPr>
            <a:noAutofit/>
          </a:bodyPr>
          <a:lstStyle/>
          <a:p>
            <a:r>
              <a:rPr lang="en-US" sz="3200" dirty="0" smtClean="0"/>
              <a:t>Desert Campaign in North Africa – Gen. Rommel and Gen. Patton</a:t>
            </a:r>
          </a:p>
          <a:p>
            <a:r>
              <a:rPr lang="en-US" sz="3200" dirty="0" smtClean="0"/>
              <a:t>1941 – Nazi invasion of Soviet Union, alliance between U.S., Britain, and Soviet Union, Japanese attack on Pearl Harbor and invasion of Southeast Asia</a:t>
            </a:r>
          </a:p>
          <a:p>
            <a:r>
              <a:rPr lang="en-US" sz="3200" dirty="0" smtClean="0"/>
              <a:t>Battle of Stalingrad – 2 million dead in one of the bloodiest battles ever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40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809689"/>
          </a:xfrm>
        </p:spPr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</a:rPr>
              <a:t>WH Ep. 38 –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02377"/>
            <a:ext cx="10363826" cy="4624251"/>
          </a:xfrm>
        </p:spPr>
        <p:txBody>
          <a:bodyPr/>
          <a:lstStyle/>
          <a:p>
            <a:r>
              <a:rPr lang="en-US" sz="2800" dirty="0" smtClean="0"/>
              <a:t>1944 – Island-hopping in the Pacific, liberation of </a:t>
            </a:r>
            <a:r>
              <a:rPr lang="en-US" sz="2800" dirty="0" err="1" smtClean="0"/>
              <a:t>rome</a:t>
            </a:r>
            <a:r>
              <a:rPr lang="en-US" sz="2800" dirty="0" smtClean="0"/>
              <a:t>/Italy, D-Day Invasion of Normandy, battle of the bulge</a:t>
            </a:r>
          </a:p>
          <a:p>
            <a:r>
              <a:rPr lang="en-US" sz="2800" dirty="0" smtClean="0"/>
              <a:t>Execution of Mussolini and suicide of </a:t>
            </a:r>
            <a:r>
              <a:rPr lang="en-US" sz="2800" dirty="0" err="1" smtClean="0"/>
              <a:t>hitler</a:t>
            </a:r>
            <a:r>
              <a:rPr lang="en-US" sz="2800" dirty="0" smtClean="0"/>
              <a:t>, further allied advancement to berlin </a:t>
            </a:r>
            <a:r>
              <a:rPr lang="en-US" sz="2800" dirty="0" smtClean="0">
                <a:sym typeface="Wingdings" panose="05000000000000000000" pitchFamily="2" charset="2"/>
              </a:rPr>
              <a:t> V-E (Victory in Europe) Day on May 8, 1945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U.S. use of nuclear weapons on Japan  V-J (Victory in Japan) Day on August 15, 1945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7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96774"/>
          </a:xfrm>
        </p:spPr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</a:rPr>
              <a:t>WH Ep. 38 –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98171"/>
            <a:ext cx="10363826" cy="45371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Hitler’s </a:t>
            </a:r>
            <a:r>
              <a:rPr lang="en-US" sz="2800" b="1" dirty="0" smtClean="0"/>
              <a:t>Lebensraum</a:t>
            </a:r>
            <a:r>
              <a:rPr lang="en-US" sz="2800" dirty="0" smtClean="0"/>
              <a:t> (living space) – needing land for food production</a:t>
            </a:r>
          </a:p>
          <a:p>
            <a:pPr lvl="1"/>
            <a:r>
              <a:rPr lang="en-US" sz="2400" b="1" dirty="0" smtClean="0"/>
              <a:t>Hunger plan </a:t>
            </a:r>
            <a:r>
              <a:rPr lang="en-US" sz="2400" dirty="0" smtClean="0"/>
              <a:t>– take over land and use people to farm it (they would die from hunger)</a:t>
            </a:r>
          </a:p>
          <a:p>
            <a:r>
              <a:rPr lang="en-US" sz="2800" dirty="0" smtClean="0"/>
              <a:t>Connection between hunger plan and the holocaust (people not dying fast enough in the hunger plan)</a:t>
            </a:r>
          </a:p>
          <a:p>
            <a:pPr lvl="1"/>
            <a:r>
              <a:rPr lang="en-US" sz="2400" dirty="0" smtClean="0"/>
              <a:t>Concentration camps vs. death camps</a:t>
            </a:r>
          </a:p>
          <a:p>
            <a:r>
              <a:rPr lang="en-US" sz="2800" dirty="0" smtClean="0"/>
              <a:t>Japanese food shortage – resettlement in </a:t>
            </a:r>
            <a:r>
              <a:rPr lang="en-US" sz="2800" dirty="0" err="1" smtClean="0"/>
              <a:t>korea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8224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92569"/>
          </a:xfrm>
        </p:spPr>
        <p:txBody>
          <a:bodyPr/>
          <a:lstStyle/>
          <a:p>
            <a:r>
              <a:rPr lang="en-US" sz="4800" b="1" dirty="0">
                <a:solidFill>
                  <a:prstClr val="black"/>
                </a:solidFill>
              </a:rPr>
              <a:t>WH Ep. 38 – World War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0263" y="1672046"/>
            <a:ext cx="11181806" cy="4685211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Wrap-Up Thoughts (from video)</a:t>
            </a:r>
          </a:p>
          <a:p>
            <a:pPr lvl="1"/>
            <a:r>
              <a:rPr lang="en-US" sz="3200" dirty="0" smtClean="0"/>
              <a:t>Tens of millions died worldwide from the war and famine</a:t>
            </a:r>
          </a:p>
          <a:p>
            <a:pPr lvl="1"/>
            <a:r>
              <a:rPr lang="en-US" sz="3200" i="1" dirty="0" smtClean="0"/>
              <a:t>“Man is a wolf to man”</a:t>
            </a:r>
          </a:p>
          <a:p>
            <a:pPr lvl="1"/>
            <a:r>
              <a:rPr lang="en-US" sz="3200" dirty="0" smtClean="0"/>
              <a:t>Modern industrial nations descending into cruelty</a:t>
            </a:r>
          </a:p>
          <a:p>
            <a:pPr lvl="1"/>
            <a:r>
              <a:rPr lang="en-US" sz="3200" dirty="0" smtClean="0"/>
              <a:t>Questioning of western domination and whether it represents progress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560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35814"/>
          </a:xfrm>
        </p:spPr>
        <p:txBody>
          <a:bodyPr/>
          <a:lstStyle/>
          <a:p>
            <a:r>
              <a:rPr lang="en-US" b="1" dirty="0" smtClean="0"/>
              <a:t>EH Ep. 37 – Economic Depression &amp; Dictators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28503"/>
            <a:ext cx="10363826" cy="458070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1929 U.S. Stock Market Crash </a:t>
            </a:r>
            <a:r>
              <a:rPr lang="en-US" sz="2800" dirty="0" smtClean="0">
                <a:sym typeface="Wingdings" panose="05000000000000000000" pitchFamily="2" charset="2"/>
              </a:rPr>
              <a:t> Great Depression worldwide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Banks demanding loan repayments and failing, business closing with no customers, huge numbers unemployed across the world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Hitler and Mussolini appealed to damaged masculinity during the great depression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Joseph Stalin in Soviet Union targeted kulaks (well-to-do peasants) while Hitler in Germany targeted Jews through dehumanization, portrayal as the enemy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3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27106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EH Ep. 37 – Economic Depression &amp; Dictators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7051" y="1541417"/>
            <a:ext cx="11164389" cy="4789714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Stalin push for </a:t>
            </a:r>
            <a:r>
              <a:rPr lang="en-US" sz="2800" b="1" dirty="0" smtClean="0"/>
              <a:t>collective farms </a:t>
            </a:r>
            <a:r>
              <a:rPr lang="en-US" sz="2800" dirty="0" smtClean="0">
                <a:sym typeface="Wingdings" panose="05000000000000000000" pitchFamily="2" charset="2"/>
              </a:rPr>
              <a:t> purges and famine but new factories and mining operations  portrayal as a utopia for idealists (despite living and working conditions)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Hitler became chancellor (seen as easier to control than communists) through President Hindenburg  dismantling of government and passage of </a:t>
            </a:r>
            <a:r>
              <a:rPr lang="en-US" sz="2800" b="1" dirty="0" smtClean="0">
                <a:sym typeface="Wingdings" panose="05000000000000000000" pitchFamily="2" charset="2"/>
              </a:rPr>
              <a:t>enabling act</a:t>
            </a:r>
          </a:p>
          <a:p>
            <a:pPr lvl="1"/>
            <a:r>
              <a:rPr lang="en-US" sz="2400" b="1" dirty="0" smtClean="0">
                <a:sym typeface="Wingdings" panose="05000000000000000000" pitchFamily="2" charset="2"/>
              </a:rPr>
              <a:t>SS/Black Shirts </a:t>
            </a:r>
            <a:r>
              <a:rPr lang="en-US" sz="2400" dirty="0" smtClean="0">
                <a:sym typeface="Wingdings" panose="05000000000000000000" pitchFamily="2" charset="2"/>
              </a:rPr>
              <a:t>capturing and executing enemies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Nazi book burning and </a:t>
            </a:r>
            <a:r>
              <a:rPr lang="en-US" sz="2400" dirty="0" err="1" smtClean="0">
                <a:sym typeface="Wingdings" panose="05000000000000000000" pitchFamily="2" charset="2"/>
              </a:rPr>
              <a:t>nazi</a:t>
            </a:r>
            <a:r>
              <a:rPr lang="en-US" sz="2400" dirty="0" smtClean="0">
                <a:sym typeface="Wingdings" panose="05000000000000000000" pitchFamily="2" charset="2"/>
              </a:rPr>
              <a:t> youth indoctrination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Deficit spending on infrastructure, loans and birth control</a:t>
            </a:r>
          </a:p>
        </p:txBody>
      </p:sp>
    </p:spTree>
    <p:extLst>
      <p:ext uri="{BB962C8B-B14F-4D97-AF65-F5344CB8AC3E}">
        <p14:creationId xmlns:p14="http://schemas.microsoft.com/office/powerpoint/2010/main" val="287794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27106"/>
          </a:xfrm>
        </p:spPr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EH Ep. 37 – Economic Depression &amp; Dictators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8971" y="1541418"/>
            <a:ext cx="10798629" cy="4711336"/>
          </a:xfrm>
        </p:spPr>
        <p:txBody>
          <a:bodyPr>
            <a:noAutofit/>
          </a:bodyPr>
          <a:lstStyle/>
          <a:p>
            <a:r>
              <a:rPr lang="en-US" sz="2800" dirty="0" smtClean="0"/>
              <a:t>Creation of Master Race goal – murder of physically and mentally disabled</a:t>
            </a:r>
          </a:p>
          <a:p>
            <a:r>
              <a:rPr lang="en-US" sz="2800" dirty="0" smtClean="0"/>
              <a:t>Positive vs. negative integration for building communities</a:t>
            </a:r>
          </a:p>
          <a:p>
            <a:pPr lvl="1"/>
            <a:r>
              <a:rPr lang="en-US" sz="2400" dirty="0" smtClean="0"/>
              <a:t>Nazi/</a:t>
            </a:r>
            <a:r>
              <a:rPr lang="en-US" sz="2400" dirty="0" err="1" smtClean="0"/>
              <a:t>german</a:t>
            </a:r>
            <a:r>
              <a:rPr lang="en-US" sz="2400" dirty="0" smtClean="0"/>
              <a:t> feelings of worth and superiority built by hating others</a:t>
            </a:r>
          </a:p>
          <a:p>
            <a:r>
              <a:rPr lang="en-US" sz="2800" dirty="0" smtClean="0"/>
              <a:t>Passage of </a:t>
            </a:r>
            <a:r>
              <a:rPr lang="en-US" sz="2800" b="1" dirty="0" smtClean="0"/>
              <a:t>Nuremberg laws </a:t>
            </a:r>
            <a:r>
              <a:rPr lang="en-US" sz="2800" dirty="0" smtClean="0"/>
              <a:t>limiting rights for Jews</a:t>
            </a:r>
          </a:p>
          <a:p>
            <a:r>
              <a:rPr lang="en-US" sz="2800" dirty="0" smtClean="0"/>
              <a:t>Movement of </a:t>
            </a:r>
            <a:r>
              <a:rPr lang="en-US" sz="2800" dirty="0" err="1" smtClean="0"/>
              <a:t>jews</a:t>
            </a:r>
            <a:r>
              <a:rPr lang="en-US" sz="2800" dirty="0" smtClean="0"/>
              <a:t> from homes, social death</a:t>
            </a:r>
          </a:p>
          <a:p>
            <a:r>
              <a:rPr lang="en-US" sz="2800" b="1" dirty="0" smtClean="0"/>
              <a:t>Kristallnacht</a:t>
            </a:r>
            <a:r>
              <a:rPr lang="en-US" sz="2800" dirty="0" smtClean="0"/>
              <a:t> (Night of Broken Glass)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23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2668</TotalTime>
  <Words>1053</Words>
  <Application>Microsoft Office PowerPoint</Application>
  <PresentationFormat>Widescreen</PresentationFormat>
  <Paragraphs>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Tw Cen MT</vt:lpstr>
      <vt:lpstr>Wingdings</vt:lpstr>
      <vt:lpstr>Droplet</vt:lpstr>
      <vt:lpstr>World History Lessons</vt:lpstr>
      <vt:lpstr>WH Ep. 38 – World War II</vt:lpstr>
      <vt:lpstr>WH Ep. 38 – World War II</vt:lpstr>
      <vt:lpstr>WH Ep. 38 – World War II</vt:lpstr>
      <vt:lpstr>WH Ep. 38 – World War II</vt:lpstr>
      <vt:lpstr>WH Ep. 38 – World War II</vt:lpstr>
      <vt:lpstr>EH Ep. 37 – Economic Depression &amp; Dictators</vt:lpstr>
      <vt:lpstr>EH Ep. 37 – Economic Depression &amp; Dictators</vt:lpstr>
      <vt:lpstr>EH Ep. 37 – Economic Depression &amp; Dictators</vt:lpstr>
      <vt:lpstr>EH Ep. 37 – Economic Depression &amp; Dictators</vt:lpstr>
      <vt:lpstr>EH Ep. 37 – Economic Depression &amp; Dictators</vt:lpstr>
      <vt:lpstr>EH Ep. 38 – World War II</vt:lpstr>
      <vt:lpstr>EH Ep. 38 – World War II</vt:lpstr>
      <vt:lpstr>EH Ep. 38 – World War II</vt:lpstr>
      <vt:lpstr>EH Ep. 38 – World War II</vt:lpstr>
      <vt:lpstr>EH Ep. 38 – World War II</vt:lpstr>
      <vt:lpstr>Questions to Consider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History Lessons</dc:title>
  <dc:creator>Stephen Bardelline</dc:creator>
  <cp:lastModifiedBy>Stephen Bardelline</cp:lastModifiedBy>
  <cp:revision>14</cp:revision>
  <dcterms:created xsi:type="dcterms:W3CDTF">2020-05-12T03:05:10Z</dcterms:created>
  <dcterms:modified xsi:type="dcterms:W3CDTF">2020-05-13T23:33:55Z</dcterms:modified>
</cp:coreProperties>
</file>