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2A4ECB0-6BD6-4CC4-A612-BA9B1B9E441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6B949A1-4D60-4F1D-8872-9D3DB94D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96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ECB0-6BD6-4CC4-A612-BA9B1B9E441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49A1-4D60-4F1D-8872-9D3DB94D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ECB0-6BD6-4CC4-A612-BA9B1B9E441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49A1-4D60-4F1D-8872-9D3DB94D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1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ECB0-6BD6-4CC4-A612-BA9B1B9E441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49A1-4D60-4F1D-8872-9D3DB94D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48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ECB0-6BD6-4CC4-A612-BA9B1B9E441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49A1-4D60-4F1D-8872-9D3DB94D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7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ECB0-6BD6-4CC4-A612-BA9B1B9E441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49A1-4D60-4F1D-8872-9D3DB94D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70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ECB0-6BD6-4CC4-A612-BA9B1B9E441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49A1-4D60-4F1D-8872-9D3DB94D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0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ECB0-6BD6-4CC4-A612-BA9B1B9E441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49A1-4D60-4F1D-8872-9D3DB94D93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20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ECB0-6BD6-4CC4-A612-BA9B1B9E441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49A1-4D60-4F1D-8872-9D3DB94D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9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ECB0-6BD6-4CC4-A612-BA9B1B9E441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49A1-4D60-4F1D-8872-9D3DB94D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4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ECB0-6BD6-4CC4-A612-BA9B1B9E441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49A1-4D60-4F1D-8872-9D3DB94D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7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ECB0-6BD6-4CC4-A612-BA9B1B9E441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49A1-4D60-4F1D-8872-9D3DB94D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5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ECB0-6BD6-4CC4-A612-BA9B1B9E441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49A1-4D60-4F1D-8872-9D3DB94D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7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ECB0-6BD6-4CC4-A612-BA9B1B9E441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49A1-4D60-4F1D-8872-9D3DB94D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1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ECB0-6BD6-4CC4-A612-BA9B1B9E441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49A1-4D60-4F1D-8872-9D3DB94D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ECB0-6BD6-4CC4-A612-BA9B1B9E441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49A1-4D60-4F1D-8872-9D3DB94D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1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ECB0-6BD6-4CC4-A612-BA9B1B9E441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949A1-4D60-4F1D-8872-9D3DB94D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9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A4ECB0-6BD6-4CC4-A612-BA9B1B9E4410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B949A1-4D60-4F1D-8872-9D3DB94D9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0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World History Lessons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Week 4 (May 4 – 8)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0091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white"/>
                </a:solidFill>
              </a:rPr>
              <a:t>EH Ep. 35 – Russian Revolution &amp; Civil War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52502" y="2142067"/>
            <a:ext cx="8760823" cy="4519990"/>
          </a:xfrm>
        </p:spPr>
        <p:txBody>
          <a:bodyPr>
            <a:noAutofit/>
          </a:bodyPr>
          <a:lstStyle/>
          <a:p>
            <a:r>
              <a:rPr lang="en-US" sz="3200" dirty="0" smtClean="0"/>
              <a:t>Bolshevik Rule</a:t>
            </a:r>
          </a:p>
          <a:p>
            <a:pPr lvl="1"/>
            <a:r>
              <a:rPr lang="en-US" sz="2800" i="1" dirty="0" smtClean="0"/>
              <a:t>Treaty of Brest-Litovsk </a:t>
            </a:r>
            <a:r>
              <a:rPr lang="en-US" sz="2800" dirty="0" smtClean="0"/>
              <a:t>took Russia out of World War I</a:t>
            </a:r>
          </a:p>
          <a:p>
            <a:pPr lvl="1"/>
            <a:r>
              <a:rPr lang="en-US" sz="2800" dirty="0" smtClean="0"/>
              <a:t>Belief became “Socialism in One Country” instead of worldwide change</a:t>
            </a:r>
          </a:p>
          <a:p>
            <a:pPr lvl="1"/>
            <a:r>
              <a:rPr lang="en-US" sz="2800" dirty="0" smtClean="0"/>
              <a:t>Communist International (</a:t>
            </a:r>
            <a:r>
              <a:rPr lang="en-US" sz="2800" dirty="0" err="1" smtClean="0"/>
              <a:t>Comintern</a:t>
            </a:r>
            <a:r>
              <a:rPr lang="en-US" sz="2800" dirty="0" smtClean="0"/>
              <a:t>) encouraged revolution</a:t>
            </a:r>
          </a:p>
          <a:p>
            <a:pPr lvl="1"/>
            <a:r>
              <a:rPr lang="en-US" sz="2800" dirty="0" smtClean="0"/>
              <a:t>Rejected “socialist” and adopted “communist”</a:t>
            </a:r>
          </a:p>
          <a:p>
            <a:pPr lvl="1"/>
            <a:r>
              <a:rPr lang="en-US" sz="2800" dirty="0" smtClean="0"/>
              <a:t>Imprisoned and murdered those advocating democracy/constitution</a:t>
            </a:r>
          </a:p>
        </p:txBody>
      </p:sp>
      <p:pic>
        <p:nvPicPr>
          <p:cNvPr id="8194" name="Picture 2" descr="BBC World Service - Witness History, The Russian Revolution: The 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290354"/>
            <a:ext cx="2942952" cy="357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84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white"/>
                </a:solidFill>
              </a:rPr>
              <a:t>EH Ep. 35 – Russian Revolution &amp;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74" y="1907177"/>
            <a:ext cx="8342812" cy="4728754"/>
          </a:xfrm>
        </p:spPr>
        <p:txBody>
          <a:bodyPr>
            <a:noAutofit/>
          </a:bodyPr>
          <a:lstStyle/>
          <a:p>
            <a:r>
              <a:rPr lang="en-US" sz="2800" dirty="0" smtClean="0"/>
              <a:t>Russian Civil War – Red Army (Bolsheviks) def. White Army</a:t>
            </a:r>
          </a:p>
          <a:p>
            <a:pPr lvl="1"/>
            <a:r>
              <a:rPr lang="en-US" sz="2400" dirty="0" smtClean="0"/>
              <a:t>Red Army also put down Green Army (peasants) uprising</a:t>
            </a:r>
          </a:p>
          <a:p>
            <a:r>
              <a:rPr lang="en-US" sz="2800" dirty="0" smtClean="0"/>
              <a:t>Independence movements from Russia in Baltics and Ukraine emerged but were divided</a:t>
            </a:r>
          </a:p>
          <a:p>
            <a:r>
              <a:rPr lang="en-US" sz="2800" dirty="0" smtClean="0"/>
              <a:t>Power of Bolshevik government displayed in violence against its own people</a:t>
            </a:r>
          </a:p>
          <a:p>
            <a:r>
              <a:rPr lang="en-US" sz="2800" dirty="0" smtClean="0"/>
              <a:t>Union of Soviet Socialist Republics (USSR) formed in 1922 with Joseph Stalin uniting Russian ethnic groups under promise of retaining their culture</a:t>
            </a:r>
            <a:endParaRPr lang="en-US" sz="2800" dirty="0"/>
          </a:p>
        </p:txBody>
      </p:sp>
      <p:pic>
        <p:nvPicPr>
          <p:cNvPr id="9218" name="Picture 2" descr="Russian Civil War - Wikipe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110" y="2272938"/>
            <a:ext cx="3431176" cy="370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1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white"/>
                </a:solidFill>
              </a:rPr>
              <a:t>EH Ep. 35 – Russian Revolution &amp; Civil War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45032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WRAP-UP THOUGHTS (from video)</a:t>
            </a:r>
          </a:p>
          <a:p>
            <a:pPr lvl="1"/>
            <a:r>
              <a:rPr lang="en-US" sz="4000" b="1" i="1" dirty="0" smtClean="0"/>
              <a:t>Significance of the rise of the Soviet Union </a:t>
            </a:r>
            <a:r>
              <a:rPr lang="en-US" sz="4000" dirty="0" smtClean="0"/>
              <a:t>– industrial production fell, 10 million dead between civil war and famine, creation of health clinics and day care, establishment of welfare system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203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EH EP. 36 – Post-World War I Recovery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387634" y="1872343"/>
            <a:ext cx="8569235" cy="4789714"/>
          </a:xfrm>
        </p:spPr>
        <p:txBody>
          <a:bodyPr>
            <a:noAutofit/>
          </a:bodyPr>
          <a:lstStyle/>
          <a:p>
            <a:r>
              <a:rPr lang="en-US" sz="3200" dirty="0" smtClean="0"/>
              <a:t>World War I Recovery/Roaring Twenties</a:t>
            </a:r>
          </a:p>
          <a:p>
            <a:pPr lvl="1"/>
            <a:r>
              <a:rPr lang="en-US" sz="2800" dirty="0" smtClean="0"/>
              <a:t>Shell shocked and disabled veterans, changes in production, role of women</a:t>
            </a:r>
          </a:p>
          <a:p>
            <a:pPr lvl="1"/>
            <a:r>
              <a:rPr lang="en-US" sz="2800" dirty="0" smtClean="0"/>
              <a:t>New jobs for new consumer items to produce</a:t>
            </a:r>
          </a:p>
          <a:p>
            <a:pPr lvl="1"/>
            <a:r>
              <a:rPr lang="en-US" sz="2800" dirty="0" smtClean="0"/>
              <a:t>Industrial processes like assembly line and technology for farming</a:t>
            </a:r>
          </a:p>
          <a:p>
            <a:pPr lvl="1"/>
            <a:r>
              <a:rPr lang="en-US" sz="2800" dirty="0" smtClean="0"/>
              <a:t>Multinational corporations expanding into other countries for raw materials – “These new multinational corporations are a different, but also abusive, form of empire”</a:t>
            </a:r>
            <a:endParaRPr lang="en-US" sz="2800" dirty="0"/>
          </a:p>
        </p:txBody>
      </p:sp>
      <p:pic>
        <p:nvPicPr>
          <p:cNvPr id="10242" name="Picture 2" descr="Post-World War I Recovery: Crash Course European History #36 in 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664823"/>
            <a:ext cx="2987675" cy="283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3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white"/>
                </a:solidFill>
              </a:rPr>
              <a:t>EH EP. 36 – Post-World War I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212" y="2142066"/>
            <a:ext cx="8342812" cy="4528699"/>
          </a:xfrm>
        </p:spPr>
        <p:txBody>
          <a:bodyPr>
            <a:noAutofit/>
          </a:bodyPr>
          <a:lstStyle/>
          <a:p>
            <a:r>
              <a:rPr lang="en-US" sz="3200" dirty="0" smtClean="0"/>
              <a:t>World War I Recovery/Roaring Twenties</a:t>
            </a:r>
          </a:p>
          <a:p>
            <a:pPr lvl="1"/>
            <a:r>
              <a:rPr lang="en-US" sz="2800" dirty="0" smtClean="0"/>
              <a:t>Technology made some jobs obsolete while creating other new ones</a:t>
            </a:r>
          </a:p>
          <a:p>
            <a:pPr lvl="1"/>
            <a:r>
              <a:rPr lang="en-US" sz="2800" dirty="0" smtClean="0"/>
              <a:t>Dance halls, films, and music at home all expanding</a:t>
            </a:r>
          </a:p>
          <a:p>
            <a:pPr lvl="1"/>
            <a:r>
              <a:rPr lang="en-US" sz="2800" dirty="0" smtClean="0"/>
              <a:t>More free time – beaches, bicycling, fitness trends</a:t>
            </a:r>
          </a:p>
          <a:p>
            <a:pPr lvl="1"/>
            <a:r>
              <a:rPr lang="en-US" sz="2800" dirty="0" smtClean="0"/>
              <a:t>Changes in use of birth control, women’s style, sports teams in uniforms</a:t>
            </a:r>
          </a:p>
          <a:p>
            <a:pPr lvl="1"/>
            <a:r>
              <a:rPr lang="en-US" sz="2800" dirty="0" smtClean="0"/>
              <a:t>Increase in battlefield tourism, inflation (German hyperinflation)</a:t>
            </a:r>
            <a:endParaRPr lang="en-US" sz="2800" dirty="0"/>
          </a:p>
        </p:txBody>
      </p:sp>
      <p:pic>
        <p:nvPicPr>
          <p:cNvPr id="11266" name="Picture 2" descr="1920s - Wikipe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1915886"/>
            <a:ext cx="3343275" cy="442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8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white"/>
                </a:solidFill>
              </a:rPr>
              <a:t>EH EP. 36 – Post-World War I Recovery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1246" y="1950721"/>
            <a:ext cx="9100457" cy="469392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Mohandas Gandhi </a:t>
            </a:r>
            <a:r>
              <a:rPr lang="en-US" sz="2400" dirty="0" smtClean="0"/>
              <a:t>(India) – independence movement, civil disobedience</a:t>
            </a:r>
          </a:p>
          <a:p>
            <a:r>
              <a:rPr lang="en-US" sz="2400" dirty="0" smtClean="0"/>
              <a:t>Italy upset over not receiving promised land and economic downturn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ym typeface="Wingdings" panose="05000000000000000000" pitchFamily="2" charset="2"/>
              </a:rPr>
              <a:t>Benito Mussolini </a:t>
            </a:r>
            <a:r>
              <a:rPr lang="en-US" sz="2400" dirty="0" smtClean="0">
                <a:sym typeface="Wingdings" panose="05000000000000000000" pitchFamily="2" charset="2"/>
              </a:rPr>
              <a:t>appointed ruler by king after Black Shirts marched on Rome</a:t>
            </a:r>
          </a:p>
          <a:p>
            <a:pPr lvl="1"/>
            <a:r>
              <a:rPr lang="en-US" sz="2000" b="1" dirty="0" smtClean="0">
                <a:sym typeface="Wingdings" panose="05000000000000000000" pitchFamily="2" charset="2"/>
              </a:rPr>
              <a:t>Fascists</a:t>
            </a:r>
            <a:r>
              <a:rPr lang="en-US" sz="2000" dirty="0" smtClean="0">
                <a:sym typeface="Wingdings" panose="05000000000000000000" pitchFamily="2" charset="2"/>
              </a:rPr>
              <a:t> believed in supremacy of the state, women given servile role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Nations in Central and Eastern Europe faced challenge of ethnicity and nationality (from migration, intermarriage, etc.) as they worked to form governments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“The Great </a:t>
            </a:r>
            <a:r>
              <a:rPr lang="en-US" sz="2000" dirty="0" err="1" smtClean="0">
                <a:sym typeface="Wingdings" panose="05000000000000000000" pitchFamily="2" charset="2"/>
              </a:rPr>
              <a:t>Unmixing</a:t>
            </a:r>
            <a:r>
              <a:rPr lang="en-US" sz="2000" dirty="0" smtClean="0">
                <a:sym typeface="Wingdings" panose="05000000000000000000" pitchFamily="2" charset="2"/>
              </a:rPr>
              <a:t> of Populations” (expulsion of ethnic minorities)</a:t>
            </a:r>
            <a:endParaRPr lang="en-US" sz="2000" dirty="0"/>
          </a:p>
        </p:txBody>
      </p:sp>
      <p:pic>
        <p:nvPicPr>
          <p:cNvPr id="12290" name="Picture 2" descr="Benito Mussolini reviews the troops of the Italian Social Republic 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438400"/>
            <a:ext cx="2490788" cy="309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5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white"/>
                </a:solidFill>
              </a:rPr>
              <a:t>EH EP. 36 – Post-World War I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17" y="2142066"/>
            <a:ext cx="8316685" cy="45287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Weimar Republic </a:t>
            </a:r>
            <a:r>
              <a:rPr lang="en-US" sz="2800" dirty="0" smtClean="0"/>
              <a:t>(Germany) faced struggles and attempted uprisings and putsches (government overthrows)</a:t>
            </a:r>
          </a:p>
          <a:p>
            <a:r>
              <a:rPr lang="en-US" sz="2800" b="1" dirty="0" smtClean="0"/>
              <a:t>Adolf Hitler </a:t>
            </a:r>
            <a:r>
              <a:rPr lang="en-US" sz="2800" dirty="0" smtClean="0"/>
              <a:t>– led Beer Hall Putsch, was imprisoned, became leader of upset group forming the </a:t>
            </a:r>
            <a:r>
              <a:rPr lang="en-US" sz="2800" b="1" dirty="0" smtClean="0"/>
              <a:t>National Socialist Workers Party (Nazis)</a:t>
            </a:r>
          </a:p>
          <a:p>
            <a:r>
              <a:rPr lang="en-US" sz="2800" dirty="0" smtClean="0"/>
              <a:t>Hitler/Nazi hatred of the rich and desire for reform transformed into hatred of Treaty of Versailles and Jewish people</a:t>
            </a:r>
            <a:endParaRPr lang="en-US" sz="2800" dirty="0"/>
          </a:p>
        </p:txBody>
      </p:sp>
      <p:pic>
        <p:nvPicPr>
          <p:cNvPr id="13314" name="Picture 2" descr="Beer Hall Putsch - Wikipe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913" y="2360023"/>
            <a:ext cx="2857500" cy="36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3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white"/>
                </a:solidFill>
              </a:rPr>
              <a:t>EH EP. 36 – Post-World War I Recovery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0583" y="2142067"/>
            <a:ext cx="8961120" cy="45286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Hitler’s </a:t>
            </a:r>
            <a:r>
              <a:rPr lang="en-US" sz="3200" b="1" i="1" dirty="0" smtClean="0"/>
              <a:t>Mein </a:t>
            </a:r>
            <a:r>
              <a:rPr lang="en-US" sz="3200" b="1" i="1" dirty="0" err="1" smtClean="0"/>
              <a:t>Kampf</a:t>
            </a:r>
            <a:r>
              <a:rPr lang="en-US" sz="3200" b="1" i="1" dirty="0" smtClean="0"/>
              <a:t> </a:t>
            </a:r>
            <a:r>
              <a:rPr lang="en-US" sz="3200" dirty="0" smtClean="0"/>
              <a:t>became popular, reflecting his ability to manipulate people</a:t>
            </a:r>
          </a:p>
          <a:p>
            <a:r>
              <a:rPr lang="en-US" sz="3200" b="1" dirty="0" err="1" smtClean="0"/>
              <a:t>Stormtroopers</a:t>
            </a:r>
            <a:r>
              <a:rPr lang="en-US" sz="3200" dirty="0" smtClean="0"/>
              <a:t> used violence against Communists and waged propaganda campaign</a:t>
            </a:r>
          </a:p>
          <a:p>
            <a:r>
              <a:rPr lang="en-US" sz="3200" dirty="0" smtClean="0"/>
              <a:t>Germany joined League of Nations and lowered its reparation payments </a:t>
            </a:r>
            <a:r>
              <a:rPr lang="en-US" sz="3200" dirty="0" smtClean="0">
                <a:sym typeface="Wingdings" panose="05000000000000000000" pitchFamily="2" charset="2"/>
              </a:rPr>
              <a:t> Stock Market Crash &amp; Great Depression  Hitler promised restoration for Germany</a:t>
            </a:r>
            <a:endParaRPr lang="en-US" sz="3200" dirty="0"/>
          </a:p>
        </p:txBody>
      </p:sp>
      <p:pic>
        <p:nvPicPr>
          <p:cNvPr id="14338" name="Picture 2" descr="How did Hitler speak so great? - Quo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065867"/>
            <a:ext cx="2698750" cy="410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2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white"/>
                </a:solidFill>
              </a:rPr>
              <a:t>EH EP. 36 – Post-World War I Recovery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1" y="1759131"/>
            <a:ext cx="11044645" cy="4946469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WRAP-UP THOUGHTS (from video)</a:t>
            </a:r>
          </a:p>
          <a:p>
            <a:pPr lvl="1"/>
            <a:r>
              <a:rPr lang="en-US" sz="4000" dirty="0" smtClean="0"/>
              <a:t>Combination of appealing to disenfranchised insiders and dehumanizing vulnerable outsiders</a:t>
            </a:r>
          </a:p>
          <a:p>
            <a:pPr lvl="1"/>
            <a:r>
              <a:rPr lang="en-US" sz="4000" dirty="0" smtClean="0"/>
              <a:t>Demoralization of marginalized communities</a:t>
            </a:r>
          </a:p>
          <a:p>
            <a:pPr lvl="1"/>
            <a:r>
              <a:rPr lang="en-US" sz="4000" dirty="0" smtClean="0"/>
              <a:t>“Outsiders are not the problem. The urge to create outsiders is the problem.” (Melinda Gates)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276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Questions to consider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519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Think about answers to these questions in preparation for the video meeting on Friday.</a:t>
            </a:r>
          </a:p>
          <a:p>
            <a:pPr marL="342900" indent="-342900">
              <a:buAutoNum type="arabicParenR"/>
            </a:pPr>
            <a:r>
              <a:rPr lang="en-US" sz="3200" dirty="0" smtClean="0"/>
              <a:t>How does the description of China’s history match up with what you know about China?</a:t>
            </a:r>
          </a:p>
          <a:p>
            <a:pPr marL="342900" indent="-342900">
              <a:buAutoNum type="arabicParenR"/>
            </a:pPr>
            <a:r>
              <a:rPr lang="en-US" sz="3200" dirty="0"/>
              <a:t>How does the description of Russia’s history match up with what you know about Russia?</a:t>
            </a:r>
          </a:p>
          <a:p>
            <a:pPr marL="342900" indent="-342900">
              <a:buAutoNum type="arabicParenR"/>
            </a:pPr>
            <a:r>
              <a:rPr lang="en-US" sz="3200" dirty="0"/>
              <a:t>How do you think Adolf Hitler was so effective at bringing people to support his cause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522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 EP. 37 – Communists, Nationalists, &amp; China’s Revolution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2142066"/>
            <a:ext cx="6089467" cy="450257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Early history recap</a:t>
            </a:r>
          </a:p>
          <a:p>
            <a:pPr lvl="1"/>
            <a:r>
              <a:rPr lang="en-US" sz="3200" dirty="0" smtClean="0"/>
              <a:t>China lost Opium Wars </a:t>
            </a:r>
            <a:r>
              <a:rPr lang="en-US" sz="3200" dirty="0" smtClean="0">
                <a:sym typeface="Wingdings" panose="05000000000000000000" pitchFamily="2" charset="2"/>
              </a:rPr>
              <a:t> calls for reform</a:t>
            </a:r>
          </a:p>
          <a:p>
            <a:pPr lvl="1"/>
            <a:r>
              <a:rPr lang="en-US" sz="3200" dirty="0" smtClean="0">
                <a:sym typeface="Wingdings" panose="05000000000000000000" pitchFamily="2" charset="2"/>
              </a:rPr>
              <a:t>Self-strengthening idea (adopting European-style education and military)</a:t>
            </a:r>
          </a:p>
          <a:p>
            <a:pPr lvl="1"/>
            <a:r>
              <a:rPr lang="en-US" sz="3200" dirty="0" smtClean="0">
                <a:sym typeface="Wingdings" panose="05000000000000000000" pitchFamily="2" charset="2"/>
              </a:rPr>
              <a:t>Boxer Rebellion led to overthrow of ruling dynasty</a:t>
            </a:r>
            <a:endParaRPr lang="en-US" sz="3200" dirty="0"/>
          </a:p>
        </p:txBody>
      </p:sp>
      <p:pic>
        <p:nvPicPr>
          <p:cNvPr id="1026" name="Picture 2" descr="Boxer Rebellion | Significance, Combatants, &amp; Facts | Britanni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2065867"/>
            <a:ext cx="3841750" cy="388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3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white"/>
                </a:solidFill>
              </a:rPr>
              <a:t>WH EP. 37 – Communists, Nationalists, &amp; China’s Revolution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068" y="2142067"/>
            <a:ext cx="7916091" cy="45286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1911 Revolution</a:t>
            </a:r>
          </a:p>
          <a:p>
            <a:pPr lvl="1"/>
            <a:r>
              <a:rPr lang="en-US" sz="2800" dirty="0" smtClean="0"/>
              <a:t>Sun </a:t>
            </a:r>
            <a:r>
              <a:rPr lang="en-US" sz="2800" dirty="0" err="1" smtClean="0"/>
              <a:t>Yat</a:t>
            </a:r>
            <a:r>
              <a:rPr lang="en-US" sz="2800" dirty="0" smtClean="0"/>
              <a:t> Sen – “father of the republic” pushing for nationalism, democracy, and people’s livelihood</a:t>
            </a:r>
          </a:p>
          <a:p>
            <a:pPr lvl="1"/>
            <a:r>
              <a:rPr lang="en-US" sz="2800" dirty="0" smtClean="0"/>
              <a:t>Emperor abdicated the throne and new government was formed</a:t>
            </a:r>
          </a:p>
          <a:p>
            <a:pPr lvl="1"/>
            <a:r>
              <a:rPr lang="en-US" sz="2800" dirty="0" smtClean="0"/>
              <a:t>Sun </a:t>
            </a:r>
            <a:r>
              <a:rPr lang="en-US" sz="2800" dirty="0" err="1" smtClean="0"/>
              <a:t>Yat</a:t>
            </a:r>
            <a:r>
              <a:rPr lang="en-US" sz="2800" dirty="0" smtClean="0"/>
              <a:t> Sen deferred to Yuan </a:t>
            </a:r>
            <a:r>
              <a:rPr lang="en-US" sz="2800" dirty="0" err="1" smtClean="0"/>
              <a:t>Shikai</a:t>
            </a:r>
            <a:r>
              <a:rPr lang="en-US" sz="2800" dirty="0" smtClean="0"/>
              <a:t> (who became dictator)</a:t>
            </a:r>
          </a:p>
          <a:p>
            <a:pPr lvl="1"/>
            <a:r>
              <a:rPr lang="en-US" sz="2800" dirty="0" smtClean="0"/>
              <a:t>Localism reasserted over much of land</a:t>
            </a:r>
            <a:endParaRPr lang="en-US" sz="2800" dirty="0"/>
          </a:p>
        </p:txBody>
      </p:sp>
      <p:pic>
        <p:nvPicPr>
          <p:cNvPr id="2050" name="Picture 2" descr="Three Principles of the People - Wikiped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70" y="2525486"/>
            <a:ext cx="2672011" cy="326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98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white"/>
                </a:solidFill>
              </a:rPr>
              <a:t>WH EP. 37 – Communists, Nationalists, &amp; China’s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183" y="2142066"/>
            <a:ext cx="7454537" cy="4502573"/>
          </a:xfrm>
        </p:spPr>
        <p:txBody>
          <a:bodyPr>
            <a:noAutofit/>
          </a:bodyPr>
          <a:lstStyle/>
          <a:p>
            <a:r>
              <a:rPr lang="en-US" sz="2800" dirty="0" smtClean="0"/>
              <a:t>1912-1949 Chinese Republic</a:t>
            </a:r>
          </a:p>
          <a:p>
            <a:pPr lvl="1"/>
            <a:r>
              <a:rPr lang="en-US" sz="2400" dirty="0" err="1" smtClean="0"/>
              <a:t>Kuomint</a:t>
            </a:r>
            <a:r>
              <a:rPr lang="en-US" sz="2400" dirty="0" err="1" smtClean="0"/>
              <a:t>ong</a:t>
            </a:r>
            <a:r>
              <a:rPr lang="en-US" sz="2400" dirty="0" smtClean="0"/>
              <a:t> </a:t>
            </a:r>
            <a:r>
              <a:rPr lang="en-US" sz="2400" dirty="0" smtClean="0"/>
              <a:t>(Nationalists) and Chinese Communist Party (CCP) generally working to unite China</a:t>
            </a:r>
          </a:p>
          <a:p>
            <a:pPr lvl="1"/>
            <a:r>
              <a:rPr lang="en-US" sz="2400" dirty="0" smtClean="0"/>
              <a:t>Eventual split between Chiang Kai-Shek (Nationalists) and Mao Zedong (Communists)</a:t>
            </a:r>
          </a:p>
          <a:p>
            <a:r>
              <a:rPr lang="en-US" sz="2800" dirty="0" smtClean="0"/>
              <a:t>Chinese Civil War</a:t>
            </a:r>
          </a:p>
          <a:p>
            <a:pPr lvl="1"/>
            <a:r>
              <a:rPr lang="en-US" sz="2400" dirty="0" smtClean="0"/>
              <a:t>Long March (Communists escape) and Japan occupying large amounts of land</a:t>
            </a:r>
          </a:p>
          <a:p>
            <a:pPr lvl="1"/>
            <a:r>
              <a:rPr lang="en-US" sz="2400" dirty="0" smtClean="0"/>
              <a:t>CCP appealed to the peasants, Mao’s Rectification (re-education of intellectuals and students)</a:t>
            </a:r>
            <a:endParaRPr lang="en-US" sz="2400" dirty="0"/>
          </a:p>
        </p:txBody>
      </p:sp>
      <p:pic>
        <p:nvPicPr>
          <p:cNvPr id="3074" name="Picture 2" descr="The Chinese Civil W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0" y="2065867"/>
            <a:ext cx="3823018" cy="425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white"/>
                </a:solidFill>
              </a:rPr>
              <a:t>WH EP. 37 – Communists, Nationalists, &amp; China’s Revolution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1440" y="2142067"/>
            <a:ext cx="8090263" cy="451999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People’s Republic of China (1949)</a:t>
            </a:r>
          </a:p>
          <a:p>
            <a:pPr lvl="1"/>
            <a:r>
              <a:rPr lang="en-US" sz="2800" dirty="0" smtClean="0"/>
              <a:t>Nationalists pushed out to island of Taiwan</a:t>
            </a:r>
          </a:p>
          <a:p>
            <a:pPr lvl="1"/>
            <a:r>
              <a:rPr lang="en-US" sz="2800" dirty="0" smtClean="0"/>
              <a:t>Promises of rent reduction, land redistribution, women’s rights, and extensive freedoms (source of debate)</a:t>
            </a:r>
          </a:p>
          <a:p>
            <a:pPr lvl="1"/>
            <a:r>
              <a:rPr lang="en-US" sz="2800" dirty="0" smtClean="0"/>
              <a:t>Encouraged involvement in Korean War to resist America and help Korea</a:t>
            </a:r>
          </a:p>
          <a:p>
            <a:pPr lvl="1"/>
            <a:r>
              <a:rPr lang="en-US" sz="2800" dirty="0" smtClean="0"/>
              <a:t>Humiliation and violence brought on those suspected of Nationalist sympathies</a:t>
            </a:r>
            <a:endParaRPr lang="en-US" sz="2800" dirty="0"/>
          </a:p>
        </p:txBody>
      </p:sp>
      <p:pic>
        <p:nvPicPr>
          <p:cNvPr id="4098" name="Picture 2" descr="1st October - Declaration of the People's Republic of China - Left 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64526"/>
            <a:ext cx="3403600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2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white"/>
                </a:solidFill>
              </a:rPr>
              <a:t>WH EP. 37 – Communists, Nationalists, &amp; China’s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303" y="2142066"/>
            <a:ext cx="8281851" cy="45025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Plan to become industrial powerhouse (Soviet model)</a:t>
            </a:r>
          </a:p>
          <a:p>
            <a:pPr lvl="1"/>
            <a:r>
              <a:rPr lang="en-US" sz="2400" dirty="0" smtClean="0"/>
              <a:t>Industrialization accompanied peasants growing grain </a:t>
            </a:r>
            <a:r>
              <a:rPr lang="en-US" sz="2400" dirty="0" smtClean="0">
                <a:sym typeface="Wingdings" panose="05000000000000000000" pitchFamily="2" charset="2"/>
              </a:rPr>
              <a:t> fewer consumer goods, lower prices, savings built up, huge growth</a:t>
            </a:r>
          </a:p>
          <a:p>
            <a:pPr lvl="1"/>
            <a:r>
              <a:rPr lang="en-US" sz="2400" b="1" dirty="0" smtClean="0">
                <a:sym typeface="Wingdings" panose="05000000000000000000" pitchFamily="2" charset="2"/>
              </a:rPr>
              <a:t>Great Leap Forward </a:t>
            </a:r>
            <a:r>
              <a:rPr lang="en-US" sz="2400" dirty="0" smtClean="0">
                <a:sym typeface="Wingdings" panose="05000000000000000000" pitchFamily="2" charset="2"/>
              </a:rPr>
              <a:t>– ordered steel making in homes (failure) and paid for heavy machinery by selling grain to USSR (less to eat)  20 million dead</a:t>
            </a:r>
          </a:p>
          <a:p>
            <a:pPr lvl="1"/>
            <a:r>
              <a:rPr lang="en-US" sz="2400" b="1" dirty="0" smtClean="0">
                <a:sym typeface="Wingdings" panose="05000000000000000000" pitchFamily="2" charset="2"/>
              </a:rPr>
              <a:t>Cultural Revolution</a:t>
            </a:r>
            <a:r>
              <a:rPr lang="en-US" sz="2400" dirty="0" smtClean="0">
                <a:sym typeface="Wingdings" panose="05000000000000000000" pitchFamily="2" charset="2"/>
              </a:rPr>
              <a:t> against old habits, culture, ideas and customs (attempt to consolidate Mao’s Revolution)</a:t>
            </a:r>
            <a:endParaRPr lang="en-US" sz="2400" dirty="0"/>
          </a:p>
        </p:txBody>
      </p:sp>
      <p:pic>
        <p:nvPicPr>
          <p:cNvPr id="5122" name="Picture 2" descr="Great Leap Forward (1958-1961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320" y="1775890"/>
            <a:ext cx="3092450" cy="211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reat Leap Forward - Wikiw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320" y="3999275"/>
            <a:ext cx="3066597" cy="264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white"/>
                </a:solidFill>
              </a:rPr>
              <a:t>WH EP. 37 – Communists, Nationalists, &amp; China’s Revolution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563533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WRAP-UP THOUGHTS (from video)</a:t>
            </a:r>
          </a:p>
          <a:p>
            <a:pPr lvl="1"/>
            <a:r>
              <a:rPr lang="en-US" sz="4000" dirty="0" smtClean="0"/>
              <a:t>Legacy of China is mixed</a:t>
            </a:r>
          </a:p>
          <a:p>
            <a:pPr lvl="1"/>
            <a:r>
              <a:rPr lang="en-US" sz="4000" dirty="0" smtClean="0"/>
              <a:t>Makes the technology used to film Crash Course videos but residents predominantly can’t watch because of ban on YouTube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990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EH Ep. 35 – Russian Revolution &amp; Civil War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631474" y="2142067"/>
            <a:ext cx="8334103" cy="45199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Tsar Nicholas II oversaw failed World War I effort (both </a:t>
            </a:r>
            <a:r>
              <a:rPr lang="en-US" sz="2800" dirty="0" err="1" smtClean="0"/>
              <a:t>homefront</a:t>
            </a:r>
            <a:r>
              <a:rPr lang="en-US" sz="2800" dirty="0" smtClean="0"/>
              <a:t> and battlefront)</a:t>
            </a:r>
          </a:p>
          <a:p>
            <a:r>
              <a:rPr lang="en-US" sz="2800" dirty="0" smtClean="0"/>
              <a:t>International Women’s Day protests against inflation, scarcity, and casualties of war spread</a:t>
            </a:r>
          </a:p>
          <a:p>
            <a:r>
              <a:rPr lang="en-US" sz="2800" dirty="0" smtClean="0"/>
              <a:t>Tsar Nicholas II abdicated throne </a:t>
            </a:r>
            <a:r>
              <a:rPr lang="en-US" sz="2800" dirty="0" smtClean="0">
                <a:sym typeface="Wingdings" panose="05000000000000000000" pitchFamily="2" charset="2"/>
              </a:rPr>
              <a:t> Duma became provisional government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Competition for power across Russian empire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Vladimir Lenin and Bolsheviks returned arguing elite leaders were needed for the revolution</a:t>
            </a:r>
            <a:endParaRPr lang="en-US" sz="2800" dirty="0"/>
          </a:p>
        </p:txBody>
      </p:sp>
      <p:pic>
        <p:nvPicPr>
          <p:cNvPr id="6146" name="Picture 2" descr="Tsar Nicholas II - IMD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5" y="2363870"/>
            <a:ext cx="2777991" cy="407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5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white"/>
                </a:solidFill>
              </a:rPr>
              <a:t>EH Ep. 35 – Russian Revolution &amp;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925" y="1907178"/>
            <a:ext cx="8307977" cy="477229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Vladimir Lenin </a:t>
            </a:r>
            <a:r>
              <a:rPr lang="en-US" sz="2800" dirty="0" smtClean="0"/>
              <a:t>– “Peace, Bread, and Land”, end World War I, violence along will bring the Bolshevik Revolution</a:t>
            </a:r>
          </a:p>
          <a:p>
            <a:r>
              <a:rPr lang="en-US" sz="2800" b="1" dirty="0" smtClean="0"/>
              <a:t>Leon Trotsky </a:t>
            </a:r>
            <a:r>
              <a:rPr lang="en-US" sz="2800" dirty="0" smtClean="0"/>
              <a:t>– populist message with various approaches and responses depending on the audience</a:t>
            </a:r>
          </a:p>
          <a:p>
            <a:r>
              <a:rPr lang="en-US" sz="2800" b="1" dirty="0" smtClean="0"/>
              <a:t>Alexander Kerensky </a:t>
            </a:r>
            <a:r>
              <a:rPr lang="en-US" sz="2800" dirty="0" smtClean="0"/>
              <a:t>– head of provisional government, failed to revise the war capacity</a:t>
            </a:r>
          </a:p>
          <a:p>
            <a:r>
              <a:rPr lang="en-US" sz="2800" dirty="0" smtClean="0"/>
              <a:t>October 1917 – Bolsheviks took over infrastructure and government facilities and dismissed the assembly</a:t>
            </a:r>
            <a:endParaRPr lang="en-US" sz="2800" dirty="0"/>
          </a:p>
        </p:txBody>
      </p:sp>
      <p:pic>
        <p:nvPicPr>
          <p:cNvPr id="7170" name="Picture 2" descr="What was the relationship between Trotsky and Lenin? - Quo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902" y="2185851"/>
            <a:ext cx="3352801" cy="373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52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1738</TotalTime>
  <Words>1186</Words>
  <Application>Microsoft Office PowerPoint</Application>
  <PresentationFormat>Widescreen</PresentationFormat>
  <Paragraphs>99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Celestial</vt:lpstr>
      <vt:lpstr>World History Lessons</vt:lpstr>
      <vt:lpstr>WH EP. 37 – Communists, Nationalists, &amp; China’s Revolution</vt:lpstr>
      <vt:lpstr>WH EP. 37 – Communists, Nationalists, &amp; China’s Revolution</vt:lpstr>
      <vt:lpstr>WH EP. 37 – Communists, Nationalists, &amp; China’s Revolution</vt:lpstr>
      <vt:lpstr>WH EP. 37 – Communists, Nationalists, &amp; China’s Revolution</vt:lpstr>
      <vt:lpstr>WH EP. 37 – Communists, Nationalists, &amp; China’s Revolution</vt:lpstr>
      <vt:lpstr>WH EP. 37 – Communists, Nationalists, &amp; China’s Revolution</vt:lpstr>
      <vt:lpstr>EH Ep. 35 – Russian Revolution &amp; Civil War</vt:lpstr>
      <vt:lpstr>EH Ep. 35 – Russian Revolution &amp; Civil War</vt:lpstr>
      <vt:lpstr>EH Ep. 35 – Russian Revolution &amp; Civil War</vt:lpstr>
      <vt:lpstr>EH Ep. 35 – Russian Revolution &amp; Civil War</vt:lpstr>
      <vt:lpstr>EH Ep. 35 – Russian Revolution &amp; Civil War</vt:lpstr>
      <vt:lpstr>EH EP. 36 – Post-World War I Recovery</vt:lpstr>
      <vt:lpstr>EH EP. 36 – Post-World War I Recovery</vt:lpstr>
      <vt:lpstr>EH EP. 36 – Post-World War I Recovery</vt:lpstr>
      <vt:lpstr>EH EP. 36 – Post-World War I Recovery</vt:lpstr>
      <vt:lpstr>EH EP. 36 – Post-World War I Recovery</vt:lpstr>
      <vt:lpstr>EH EP. 36 – Post-World War I Recovery</vt:lpstr>
      <vt:lpstr>Questions to consider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History Lessons</dc:title>
  <dc:creator>Stephen Bardelline</dc:creator>
  <cp:lastModifiedBy>Stephen Bardelline</cp:lastModifiedBy>
  <cp:revision>23</cp:revision>
  <dcterms:created xsi:type="dcterms:W3CDTF">2020-05-05T01:10:32Z</dcterms:created>
  <dcterms:modified xsi:type="dcterms:W3CDTF">2020-05-06T22:42:13Z</dcterms:modified>
</cp:coreProperties>
</file>