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70" r:id="rId10"/>
    <p:sldId id="263" r:id="rId11"/>
    <p:sldId id="271" r:id="rId12"/>
    <p:sldId id="264" r:id="rId13"/>
    <p:sldId id="265" r:id="rId14"/>
    <p:sldId id="268" r:id="rId15"/>
    <p:sldId id="266" r:id="rId16"/>
    <p:sldId id="272" r:id="rId17"/>
    <p:sldId id="267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8C3-5D39-40FB-BA38-B8D2AE5249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F907-C839-4D14-9CA3-182FD32A7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9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8C3-5D39-40FB-BA38-B8D2AE5249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F907-C839-4D14-9CA3-182FD32A7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4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8C3-5D39-40FB-BA38-B8D2AE5249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F907-C839-4D14-9CA3-182FD32A7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17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8C3-5D39-40FB-BA38-B8D2AE5249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F907-C839-4D14-9CA3-182FD32A79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516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8C3-5D39-40FB-BA38-B8D2AE5249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F907-C839-4D14-9CA3-182FD32A7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70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8C3-5D39-40FB-BA38-B8D2AE5249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F907-C839-4D14-9CA3-182FD32A7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97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8C3-5D39-40FB-BA38-B8D2AE5249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F907-C839-4D14-9CA3-182FD32A7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68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8C3-5D39-40FB-BA38-B8D2AE5249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F907-C839-4D14-9CA3-182FD32A7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39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8C3-5D39-40FB-BA38-B8D2AE5249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F907-C839-4D14-9CA3-182FD32A7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0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8C3-5D39-40FB-BA38-B8D2AE5249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F907-C839-4D14-9CA3-182FD32A7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9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8C3-5D39-40FB-BA38-B8D2AE5249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F907-C839-4D14-9CA3-182FD32A7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3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8C3-5D39-40FB-BA38-B8D2AE5249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F907-C839-4D14-9CA3-182FD32A7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4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8C3-5D39-40FB-BA38-B8D2AE5249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F907-C839-4D14-9CA3-182FD32A7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8C3-5D39-40FB-BA38-B8D2AE5249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F907-C839-4D14-9CA3-182FD32A7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4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8C3-5D39-40FB-BA38-B8D2AE5249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F907-C839-4D14-9CA3-182FD32A7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9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8C3-5D39-40FB-BA38-B8D2AE5249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F907-C839-4D14-9CA3-182FD32A7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7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8C3-5D39-40FB-BA38-B8D2AE5249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F907-C839-4D14-9CA3-182FD32A7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9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04C98C3-5D39-40FB-BA38-B8D2AE5249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41AF907-C839-4D14-9CA3-182FD32A7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9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World History Lessons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Week 3 (April 27-May 1)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120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EH Ep. 33 – World War I Battlefields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15291"/>
            <a:ext cx="10353762" cy="5129349"/>
          </a:xfrm>
        </p:spPr>
        <p:txBody>
          <a:bodyPr>
            <a:noAutofit/>
          </a:bodyPr>
          <a:lstStyle/>
          <a:p>
            <a:r>
              <a:rPr lang="en-US" sz="2800" dirty="0" smtClean="0"/>
              <a:t>Quick mobilization (Austria-Hungary, Germany, Russia, France) – railroads, automobiles</a:t>
            </a:r>
          </a:p>
          <a:p>
            <a:r>
              <a:rPr lang="en-US" sz="2800" dirty="0" smtClean="0"/>
              <a:t>Germany’s Schlieffen Plan (attack France through Belgium, Britain’s surprise entry into war)</a:t>
            </a:r>
          </a:p>
          <a:p>
            <a:r>
              <a:rPr lang="en-US" sz="2800" dirty="0" smtClean="0"/>
              <a:t>Eastern Front (constant movement) vs. Western Front (trench warfare, no mobility)</a:t>
            </a:r>
          </a:p>
          <a:p>
            <a:r>
              <a:rPr lang="en-US" sz="2800" dirty="0" smtClean="0"/>
              <a:t>Endless supply of soldiers (colonial soldiers in front)</a:t>
            </a:r>
          </a:p>
          <a:p>
            <a:r>
              <a:rPr lang="en-US" sz="2800" dirty="0" smtClean="0"/>
              <a:t>Italy and Ottoman Empire join war</a:t>
            </a:r>
          </a:p>
          <a:p>
            <a:r>
              <a:rPr lang="en-US" sz="2800" dirty="0" smtClean="0"/>
              <a:t>Christmas Truce of 1914 – both sides socialized in No Man’s Land</a:t>
            </a:r>
          </a:p>
        </p:txBody>
      </p:sp>
    </p:spTree>
    <p:extLst>
      <p:ext uri="{BB962C8B-B14F-4D97-AF65-F5344CB8AC3E}">
        <p14:creationId xmlns:p14="http://schemas.microsoft.com/office/powerpoint/2010/main" val="37546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lieffen Plan | German military history | Britan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2428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orld War I Christmas Tru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866" y="0"/>
            <a:ext cx="5949133" cy="68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8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EH Ep. 33 – World War I Battlefields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8425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 Technology – mustard/poison gas, airplanes, massive firepower with significant damage</a:t>
            </a:r>
          </a:p>
          <a:p>
            <a:r>
              <a:rPr lang="en-US" sz="2800" dirty="0" smtClean="0"/>
              <a:t>Romanticizing war </a:t>
            </a:r>
            <a:r>
              <a:rPr lang="en-US" sz="2800" dirty="0" smtClean="0">
                <a:sym typeface="Wingdings" panose="05000000000000000000" pitchFamily="2" charset="2"/>
              </a:rPr>
              <a:t> war is hell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Ethnic Cleansing – Jewish, Polish, Muslims, Armenians all targeted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1915 Armenian Genocide by Ottoman Turks (600,000-1 million dead)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Naval stalemate with battleships and submarines – German submarine attacks helped bring U.S. into the war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War weariness  civilian uprisings</a:t>
            </a:r>
          </a:p>
        </p:txBody>
      </p:sp>
    </p:spTree>
    <p:extLst>
      <p:ext uri="{BB962C8B-B14F-4D97-AF65-F5344CB8AC3E}">
        <p14:creationId xmlns:p14="http://schemas.microsoft.com/office/powerpoint/2010/main" val="9878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EH Ep. 33 – World War I Battlefields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480457"/>
            <a:ext cx="10353762" cy="5155474"/>
          </a:xfrm>
        </p:spPr>
        <p:txBody>
          <a:bodyPr>
            <a:noAutofit/>
          </a:bodyPr>
          <a:lstStyle/>
          <a:p>
            <a:r>
              <a:rPr lang="en-US" sz="2800" dirty="0" smtClean="0"/>
              <a:t>Women’s peace plan rejected</a:t>
            </a:r>
          </a:p>
          <a:p>
            <a:r>
              <a:rPr lang="en-US" sz="2800" dirty="0" smtClean="0"/>
              <a:t>Heads of state resistant to ending war but eventually moved in that direction</a:t>
            </a:r>
          </a:p>
          <a:p>
            <a:r>
              <a:rPr lang="en-US" sz="2800" dirty="0" smtClean="0"/>
              <a:t>Allies push Central Powers to Germany</a:t>
            </a:r>
          </a:p>
          <a:p>
            <a:r>
              <a:rPr lang="en-US" sz="2800" dirty="0" smtClean="0"/>
              <a:t>President Woodrow Wilson’s Fourteen Points (seen as rational settlement)</a:t>
            </a:r>
          </a:p>
          <a:p>
            <a:r>
              <a:rPr lang="en-US" sz="2800" dirty="0" smtClean="0"/>
              <a:t>November 11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– World War I Armistice (cease-fire) </a:t>
            </a:r>
            <a:r>
              <a:rPr lang="en-US" sz="2800" dirty="0" smtClean="0">
                <a:sym typeface="Wingdings" panose="05000000000000000000" pitchFamily="2" charset="2"/>
              </a:rPr>
              <a:t> Veterans Day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Far greater number of deaths than initially calculated (40 million)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17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EH Ep. 34 – WWI’s Civilians, the </a:t>
            </a:r>
            <a:r>
              <a:rPr lang="en-US" sz="32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Homefront</a:t>
            </a:r>
            <a:r>
              <a:rPr lang="en-US" sz="32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, and an Uneasy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80050"/>
            <a:ext cx="10353762" cy="5277949"/>
          </a:xfrm>
        </p:spPr>
        <p:txBody>
          <a:bodyPr>
            <a:noAutofit/>
          </a:bodyPr>
          <a:lstStyle/>
          <a:p>
            <a:r>
              <a:rPr lang="en-US" sz="3200" dirty="0" smtClean="0"/>
              <a:t>Total war – mobilization on the battlefront and </a:t>
            </a:r>
            <a:r>
              <a:rPr lang="en-US" sz="3200" dirty="0" err="1" smtClean="0"/>
              <a:t>homefront</a:t>
            </a:r>
            <a:endParaRPr lang="en-US" sz="3200" dirty="0" smtClean="0"/>
          </a:p>
          <a:p>
            <a:pPr lvl="1"/>
            <a:r>
              <a:rPr lang="en-US" sz="2800" dirty="0" smtClean="0"/>
              <a:t>Use of factories, farms, rationing, railroad schedule, censored speech, shift entire life to wartime effort</a:t>
            </a:r>
          </a:p>
          <a:p>
            <a:r>
              <a:rPr lang="en-US" sz="3200" dirty="0" smtClean="0"/>
              <a:t>Positives – lessening of political and cultural/ethnic divisions (somewhat), job opportunities for women</a:t>
            </a:r>
          </a:p>
          <a:p>
            <a:r>
              <a:rPr lang="en-US" sz="3200" dirty="0" smtClean="0"/>
              <a:t>Negatives – difficult for child care, censorship laws, gender tensions increasing, widespread inflation, food declined, anti-Semitism, rising wealth (no tax on war profits)</a:t>
            </a:r>
          </a:p>
        </p:txBody>
      </p:sp>
    </p:spTree>
    <p:extLst>
      <p:ext uri="{BB962C8B-B14F-4D97-AF65-F5344CB8AC3E}">
        <p14:creationId xmlns:p14="http://schemas.microsoft.com/office/powerpoint/2010/main" val="5785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EH Ep. 34 – WWI’s Civilians, the </a:t>
            </a:r>
            <a:r>
              <a:rPr lang="en-US" sz="3200" b="1" dirty="0" err="1" smtClean="0"/>
              <a:t>Homefront</a:t>
            </a:r>
            <a:r>
              <a:rPr lang="en-US" sz="3200" b="1" dirty="0" smtClean="0"/>
              <a:t>, and an Uneasy Peace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95573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Scorched-earth policy (Russia, Germany, Austria-Hungary)</a:t>
            </a:r>
          </a:p>
          <a:p>
            <a:r>
              <a:rPr lang="en-US" sz="3200" dirty="0" smtClean="0"/>
              <a:t>Understanding of the world expanded (still and motion photography)</a:t>
            </a:r>
          </a:p>
          <a:p>
            <a:r>
              <a:rPr lang="en-US" sz="3200" dirty="0" smtClean="0"/>
              <a:t>Significant number of refugees across Europe (care needed for people)</a:t>
            </a:r>
          </a:p>
          <a:p>
            <a:r>
              <a:rPr lang="en-US" sz="3200" dirty="0" smtClean="0"/>
              <a:t>November 11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armistice failed with uprisings spreading</a:t>
            </a:r>
          </a:p>
          <a:p>
            <a:r>
              <a:rPr lang="en-US" sz="3200" dirty="0" smtClean="0"/>
              <a:t>Spanish flu (influenza) </a:t>
            </a:r>
            <a:r>
              <a:rPr lang="en-US" sz="3200" dirty="0" smtClean="0">
                <a:sym typeface="Wingdings" panose="05000000000000000000" pitchFamily="2" charset="2"/>
              </a:rPr>
              <a:t> around 100 million deaths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6881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World War 1 Collage Poster | Honor Duty Va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147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EH Ep. 34 – WWI’s Civilians, the </a:t>
            </a:r>
            <a:r>
              <a:rPr lang="en-US" sz="32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Homefront</a:t>
            </a:r>
            <a:r>
              <a:rPr lang="en-US" sz="32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, and an Uneasy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5051528"/>
          </a:xfrm>
        </p:spPr>
        <p:txBody>
          <a:bodyPr>
            <a:noAutofit/>
          </a:bodyPr>
          <a:lstStyle/>
          <a:p>
            <a:r>
              <a:rPr lang="en-US" sz="3200" dirty="0" smtClean="0"/>
              <a:t>1919 Paris Peace Conference to determine lasting peace</a:t>
            </a:r>
          </a:p>
          <a:p>
            <a:pPr lvl="1"/>
            <a:r>
              <a:rPr lang="en-US" sz="2800" dirty="0" smtClean="0"/>
              <a:t>Excluded Germany, Austria-Hungary, Ottomans, Russia (civil war)</a:t>
            </a:r>
          </a:p>
          <a:p>
            <a:r>
              <a:rPr lang="en-US" sz="3200" dirty="0" smtClean="0"/>
              <a:t>Peace of Paris</a:t>
            </a:r>
          </a:p>
          <a:p>
            <a:pPr lvl="1"/>
            <a:r>
              <a:rPr lang="en-US" sz="2800" dirty="0" smtClean="0"/>
              <a:t>Dismantled German, Ottoman, Austro-Hungarian Empires</a:t>
            </a:r>
          </a:p>
          <a:p>
            <a:pPr lvl="1"/>
            <a:r>
              <a:rPr lang="en-US" sz="2800" dirty="0" smtClean="0"/>
              <a:t>Treaty of Versailles took German colonies, imposed huge penalty, restricted German military, imposed War Guilt Cause</a:t>
            </a:r>
          </a:p>
          <a:p>
            <a:pPr lvl="1"/>
            <a:r>
              <a:rPr lang="en-US" sz="2800" dirty="0" smtClean="0"/>
              <a:t>League of Nations founded (U.S. never joined)</a:t>
            </a:r>
          </a:p>
          <a:p>
            <a:pPr lvl="1"/>
            <a:r>
              <a:rPr lang="en-US" sz="2800" dirty="0" smtClean="0"/>
              <a:t>Britain and France expanded territory with mandates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3862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qx19.files.wordpress.com/2009/12/europe-map-before-after-wwi-08-0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9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473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ps.ablongman.com/wps/media/objects/44/45410/map30_0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613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WH Ep. 36 – Archdukes, Cynicism, and World War 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489166"/>
            <a:ext cx="10353762" cy="4955177"/>
          </a:xfrm>
        </p:spPr>
        <p:txBody>
          <a:bodyPr>
            <a:noAutofit/>
          </a:bodyPr>
          <a:lstStyle/>
          <a:p>
            <a:r>
              <a:rPr lang="en-US" sz="3200" dirty="0" smtClean="0"/>
              <a:t>World War I – The War to Change All Wars</a:t>
            </a:r>
          </a:p>
          <a:p>
            <a:r>
              <a:rPr lang="en-US" sz="3200" dirty="0" smtClean="0"/>
              <a:t>Causes</a:t>
            </a:r>
          </a:p>
          <a:p>
            <a:pPr lvl="1"/>
            <a:r>
              <a:rPr lang="en-US" sz="2800" dirty="0" smtClean="0"/>
              <a:t>Assassination of Archduke Franz Ferdinand of Austria-Hungary in Sarajevo</a:t>
            </a:r>
          </a:p>
          <a:p>
            <a:pPr lvl="1"/>
            <a:r>
              <a:rPr lang="en-US" sz="2800" dirty="0" smtClean="0"/>
              <a:t>Alliances, Mobilization, Imperialism, Economic Rivalries, Ideologies</a:t>
            </a:r>
          </a:p>
          <a:p>
            <a:r>
              <a:rPr lang="en-US" sz="3200" dirty="0" smtClean="0"/>
              <a:t>Cultural belief that war is good (Us vs. Them)</a:t>
            </a:r>
          </a:p>
          <a:p>
            <a:r>
              <a:rPr lang="en-US" sz="3200" dirty="0" smtClean="0"/>
              <a:t>Soldiers from all over the world (including colonies) </a:t>
            </a:r>
            <a:r>
              <a:rPr lang="en-US" sz="3200" dirty="0" smtClean="0">
                <a:sym typeface="Wingdings" panose="05000000000000000000" pitchFamily="2" charset="2"/>
              </a:rPr>
              <a:t> calls for nationalism</a:t>
            </a:r>
          </a:p>
        </p:txBody>
      </p:sp>
    </p:spTree>
    <p:extLst>
      <p:ext uri="{BB962C8B-B14F-4D97-AF65-F5344CB8AC3E}">
        <p14:creationId xmlns:p14="http://schemas.microsoft.com/office/powerpoint/2010/main" val="41840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13509"/>
            <a:ext cx="10353762" cy="970450"/>
          </a:xfrm>
        </p:spPr>
        <p:txBody>
          <a:bodyPr/>
          <a:lstStyle/>
          <a:p>
            <a:r>
              <a:rPr lang="en-US" b="1" dirty="0" smtClean="0"/>
              <a:t>Questions to Consider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283959"/>
            <a:ext cx="10353762" cy="5456476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en-US" sz="3600" dirty="0" smtClean="0"/>
              <a:t>Prepare your thoughts on these questions in preparation for the video class meeting on Friday</a:t>
            </a:r>
          </a:p>
          <a:p>
            <a:pPr marL="494100" indent="-457200">
              <a:buAutoNum type="arabicParenR"/>
            </a:pPr>
            <a:r>
              <a:rPr lang="en-US" sz="3600" dirty="0" smtClean="0"/>
              <a:t>What do you think is the biggest reason World War I occurred (other than the assassination of Archduke Franz Ferdinand?</a:t>
            </a:r>
          </a:p>
          <a:p>
            <a:pPr marL="494100" indent="-457200">
              <a:buAutoNum type="arabicParenR"/>
            </a:pPr>
            <a:r>
              <a:rPr lang="en-US" sz="3600" dirty="0" smtClean="0"/>
              <a:t>What is the biggest lesson to learn from World War I?</a:t>
            </a:r>
          </a:p>
          <a:p>
            <a:pPr marL="494100" indent="-457200">
              <a:buAutoNum type="arabicParenR"/>
            </a:pPr>
            <a:r>
              <a:rPr lang="en-US" sz="3600" dirty="0" smtClean="0"/>
              <a:t>What was the most surprising fact about World War I?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8072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WH Ep. 36 – Archdukes, Cynicism, and World War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833814"/>
          </a:xfrm>
        </p:spPr>
        <p:txBody>
          <a:bodyPr>
            <a:noAutofit/>
          </a:bodyPr>
          <a:lstStyle/>
          <a:p>
            <a:r>
              <a:rPr lang="en-US" sz="3200" dirty="0" smtClean="0"/>
              <a:t>Destruction of World War I</a:t>
            </a:r>
          </a:p>
          <a:p>
            <a:pPr lvl="1"/>
            <a:r>
              <a:rPr lang="en-US" sz="2800" dirty="0" smtClean="0"/>
              <a:t>15 million dead, 20 million wounded, many more civilians killed</a:t>
            </a:r>
          </a:p>
          <a:p>
            <a:pPr lvl="1"/>
            <a:r>
              <a:rPr lang="en-US" sz="2800" dirty="0" smtClean="0"/>
              <a:t>Disease was significant killer (influenza epidemic at end of war)</a:t>
            </a:r>
          </a:p>
          <a:p>
            <a:pPr lvl="1"/>
            <a:r>
              <a:rPr lang="en-US" sz="2800" dirty="0" smtClean="0"/>
              <a:t>New Technology – machine guns, barbed wire, tanks, airplanes, poison gas</a:t>
            </a:r>
          </a:p>
          <a:p>
            <a:pPr lvl="1"/>
            <a:r>
              <a:rPr lang="en-US" sz="2800" dirty="0" smtClean="0"/>
              <a:t>Western Front – trench warfare stalemate</a:t>
            </a:r>
          </a:p>
          <a:p>
            <a:pPr lvl="1"/>
            <a:r>
              <a:rPr lang="en-US" sz="2800" dirty="0" smtClean="0"/>
              <a:t>Soldiers testaments about conditions in the war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52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og Option | World war i, World war, World war on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6" y="198619"/>
            <a:ext cx="5199017" cy="642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2.wp.com/www.causticsodapodcast.com/wp-content/uploads/sites/5/2013/12/trench-warfare-diagram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1" y="198619"/>
            <a:ext cx="6451283" cy="6428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0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WH Ep. 36 – Archdukes, Cynicism, and World War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912191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Results of the War</a:t>
            </a:r>
          </a:p>
          <a:p>
            <a:pPr lvl="1"/>
            <a:r>
              <a:rPr lang="en-US" sz="2800" dirty="0" smtClean="0"/>
              <a:t>Blame put on Germany, destroying them</a:t>
            </a:r>
          </a:p>
          <a:p>
            <a:pPr lvl="1"/>
            <a:r>
              <a:rPr lang="en-US" sz="2800" dirty="0" smtClean="0"/>
              <a:t>Russia devastated and plagued by two civil wars in one year (early departure from war)</a:t>
            </a:r>
          </a:p>
          <a:p>
            <a:pPr lvl="1"/>
            <a:r>
              <a:rPr lang="en-US" sz="2800" dirty="0" smtClean="0"/>
              <a:t>U.S. – creditor nation, geopolitical influence</a:t>
            </a:r>
          </a:p>
          <a:p>
            <a:pPr lvl="1"/>
            <a:r>
              <a:rPr lang="en-US" sz="2800" dirty="0" smtClean="0"/>
              <a:t>End of Ottoman Empire</a:t>
            </a:r>
          </a:p>
          <a:p>
            <a:pPr lvl="1"/>
            <a:r>
              <a:rPr lang="en-US" sz="2800" dirty="0" smtClean="0"/>
              <a:t>Sense of disappointment, pointlessness, and cynicism – Lost Generation</a:t>
            </a:r>
          </a:p>
          <a:p>
            <a:pPr lvl="1"/>
            <a:r>
              <a:rPr lang="en-US" sz="2800" dirty="0" smtClean="0"/>
              <a:t>“War might be necessary but will never be glorious.”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EH Ep. 32 – The Roads to World War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88606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Old Causes of the War – alliance system, arms build up, secret treaties, nationalism, imperialism</a:t>
            </a:r>
          </a:p>
          <a:p>
            <a:r>
              <a:rPr lang="en-US" sz="3200" dirty="0" smtClean="0"/>
              <a:t>Complex Roads to War (social and cultural change)</a:t>
            </a:r>
          </a:p>
          <a:p>
            <a:pPr lvl="1"/>
            <a:r>
              <a:rPr lang="en-US" sz="2800" dirty="0" smtClean="0"/>
              <a:t>Changing family structures</a:t>
            </a:r>
          </a:p>
          <a:p>
            <a:pPr lvl="1"/>
            <a:r>
              <a:rPr lang="en-US" sz="2800" dirty="0" smtClean="0"/>
              <a:t>Paradigm shifts in science</a:t>
            </a:r>
          </a:p>
          <a:p>
            <a:pPr lvl="1"/>
            <a:r>
              <a:rPr lang="en-US" sz="2800" dirty="0" smtClean="0"/>
              <a:t>Changing of traditional gender roles</a:t>
            </a:r>
          </a:p>
          <a:p>
            <a:pPr lvl="1"/>
            <a:r>
              <a:rPr lang="en-US" sz="2800" dirty="0" smtClean="0"/>
              <a:t>Achievement of the vote</a:t>
            </a:r>
          </a:p>
          <a:p>
            <a:pPr lvl="1"/>
            <a:r>
              <a:rPr lang="en-US" sz="2800" dirty="0" smtClean="0"/>
              <a:t>Economic advances</a:t>
            </a:r>
          </a:p>
        </p:txBody>
      </p:sp>
    </p:spTree>
    <p:extLst>
      <p:ext uri="{BB962C8B-B14F-4D97-AF65-F5344CB8AC3E}">
        <p14:creationId xmlns:p14="http://schemas.microsoft.com/office/powerpoint/2010/main" val="226927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EH Ep. 32 – The Roads to World War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428206"/>
            <a:ext cx="10353762" cy="5329645"/>
          </a:xfrm>
        </p:spPr>
        <p:txBody>
          <a:bodyPr>
            <a:noAutofit/>
          </a:bodyPr>
          <a:lstStyle/>
          <a:p>
            <a:r>
              <a:rPr lang="en-US" sz="3200" dirty="0" smtClean="0"/>
              <a:t>Pre-war Europe as a battlefield already</a:t>
            </a:r>
          </a:p>
          <a:p>
            <a:r>
              <a:rPr lang="en-US" sz="3200" dirty="0" smtClean="0"/>
              <a:t>Growing world conflicts</a:t>
            </a:r>
          </a:p>
          <a:p>
            <a:pPr lvl="1"/>
            <a:r>
              <a:rPr lang="en-US" sz="2800" dirty="0" smtClean="0"/>
              <a:t>Ireland vs. British rule</a:t>
            </a:r>
          </a:p>
          <a:p>
            <a:pPr lvl="1"/>
            <a:r>
              <a:rPr lang="en-US" sz="2800" dirty="0" smtClean="0"/>
              <a:t>Colonial resistance around the world</a:t>
            </a:r>
          </a:p>
          <a:p>
            <a:pPr lvl="1"/>
            <a:r>
              <a:rPr lang="en-US" sz="2800" dirty="0" smtClean="0"/>
              <a:t>French in Indochina</a:t>
            </a:r>
          </a:p>
          <a:p>
            <a:pPr lvl="1"/>
            <a:r>
              <a:rPr lang="en-US" sz="2800" dirty="0" smtClean="0"/>
              <a:t>Germans in Africa</a:t>
            </a:r>
          </a:p>
          <a:p>
            <a:pPr lvl="1"/>
            <a:r>
              <a:rPr lang="en-US" sz="2800" dirty="0" smtClean="0"/>
              <a:t>Dutch in South Africa against Boers</a:t>
            </a:r>
          </a:p>
          <a:p>
            <a:pPr lvl="1"/>
            <a:r>
              <a:rPr lang="en-US" sz="2800" dirty="0" smtClean="0"/>
              <a:t>Boxer Rebellion in China</a:t>
            </a:r>
          </a:p>
          <a:p>
            <a:pPr lvl="1"/>
            <a:r>
              <a:rPr lang="en-US" sz="2800" dirty="0" smtClean="0"/>
              <a:t>Southeast Asia boycott of British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25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EH Ep. 32 – The Roads to World War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93831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Growing tensions and conflicts</a:t>
            </a:r>
          </a:p>
          <a:p>
            <a:pPr lvl="1"/>
            <a:r>
              <a:rPr lang="en-US" sz="2800" dirty="0" smtClean="0"/>
              <a:t>Kaiser William II (Germany) – followed press coverage of himself, erratic behavior, emotional reactions</a:t>
            </a:r>
          </a:p>
          <a:p>
            <a:pPr lvl="1"/>
            <a:r>
              <a:rPr lang="en-US" sz="2800" dirty="0" smtClean="0"/>
              <a:t>Russian revolt against tsar, Russo-Japanese War</a:t>
            </a:r>
          </a:p>
          <a:p>
            <a:pPr lvl="1"/>
            <a:r>
              <a:rPr lang="en-US" sz="2800" dirty="0" smtClean="0"/>
              <a:t>Balkans organized against Ottomans and Hapsburgs</a:t>
            </a:r>
          </a:p>
          <a:p>
            <a:pPr lvl="1"/>
            <a:r>
              <a:rPr lang="en-US" sz="2800" dirty="0" smtClean="0"/>
              <a:t>Turkish nationalists &amp; Young Turks strengthening</a:t>
            </a:r>
          </a:p>
          <a:p>
            <a:pPr lvl="1"/>
            <a:r>
              <a:rPr lang="en-US" sz="2800" dirty="0" smtClean="0"/>
              <a:t>Austria-Hungary took Bosnia (angering Serbia)</a:t>
            </a:r>
          </a:p>
          <a:p>
            <a:pPr lvl="1"/>
            <a:r>
              <a:rPr lang="en-US" sz="2800" dirty="0" smtClean="0"/>
              <a:t>First and Second Balkan Wars – Serbia gaining significant land/status (worried Austria-Hungary and Germany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edia.web.britannica.com/eb-media/93/89993-004-1609F63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9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1818</TotalTime>
  <Words>930</Words>
  <Application>Microsoft Office PowerPoint</Application>
  <PresentationFormat>Widescreen</PresentationFormat>
  <Paragraphs>95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Calisto MT</vt:lpstr>
      <vt:lpstr>Trebuchet MS</vt:lpstr>
      <vt:lpstr>Wingdings</vt:lpstr>
      <vt:lpstr>Wingdings 2</vt:lpstr>
      <vt:lpstr>Slate</vt:lpstr>
      <vt:lpstr>World History Lessons</vt:lpstr>
      <vt:lpstr>WH Ep. 36 – Archdukes, Cynicism, and World War I</vt:lpstr>
      <vt:lpstr>WH Ep. 36 – Archdukes, Cynicism, and World War I</vt:lpstr>
      <vt:lpstr>PowerPoint Presentation</vt:lpstr>
      <vt:lpstr>WH Ep. 36 – Archdukes, Cynicism, and World War I</vt:lpstr>
      <vt:lpstr>EH Ep. 32 – The Roads to World War I</vt:lpstr>
      <vt:lpstr>EH Ep. 32 – The Roads to World War I</vt:lpstr>
      <vt:lpstr>EH Ep. 32 – The Roads to World War I</vt:lpstr>
      <vt:lpstr>PowerPoint Presentation</vt:lpstr>
      <vt:lpstr>EH Ep. 33 – World War I Battlefields</vt:lpstr>
      <vt:lpstr>PowerPoint Presentation</vt:lpstr>
      <vt:lpstr>EH Ep. 33 – World War I Battlefields</vt:lpstr>
      <vt:lpstr>EH Ep. 33 – World War I Battlefields</vt:lpstr>
      <vt:lpstr>EH Ep. 34 – WWI’s Civilians, the Homefront, and an Uneasy Peace</vt:lpstr>
      <vt:lpstr>EH Ep. 34 – WWI’s Civilians, the Homefront, and an Uneasy Peace</vt:lpstr>
      <vt:lpstr>PowerPoint Presentation</vt:lpstr>
      <vt:lpstr>EH Ep. 34 – WWI’s Civilians, the Homefront, and an Uneasy Peace</vt:lpstr>
      <vt:lpstr>PowerPoint Presentation</vt:lpstr>
      <vt:lpstr>PowerPoint Presentation</vt:lpstr>
      <vt:lpstr>Questions to Consider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Bardelline</dc:creator>
  <cp:lastModifiedBy>Stephen Bardelline</cp:lastModifiedBy>
  <cp:revision>20</cp:revision>
  <dcterms:created xsi:type="dcterms:W3CDTF">2020-04-28T16:59:48Z</dcterms:created>
  <dcterms:modified xsi:type="dcterms:W3CDTF">2020-04-30T04:09:04Z</dcterms:modified>
</cp:coreProperties>
</file>