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1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3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9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12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9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0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9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914FCAF-63D6-4D8C-B4F2-35AA17CB79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35A24F1-ACC0-45C1-9AAF-E8F139B6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1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Economics Notes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Week 2 (April 20-24)</a:t>
            </a:r>
          </a:p>
          <a:p>
            <a:r>
              <a:rPr lang="en-US" sz="4000" dirty="0" smtClean="0"/>
              <a:t>Mr. Bardelline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76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Episode 7 – Inflation and Bubbles and Tulips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Inverse relationship between price and purchasing power (as prices fall, purchasing power rises)</a:t>
            </a:r>
          </a:p>
          <a:p>
            <a:r>
              <a:rPr lang="en-US" sz="4000" dirty="0" smtClean="0"/>
              <a:t>Rise in prices is effectively the same as a cut in wages</a:t>
            </a:r>
          </a:p>
          <a:p>
            <a:r>
              <a:rPr lang="en-US" sz="4000" dirty="0" smtClean="0"/>
              <a:t>Inflation is measured to look at how fast the prices are rising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56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9BDD"/>
                </a:solidFill>
              </a:rPr>
              <a:t>Episode 7 – Inflation and Bubbles and Tulips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3296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Consumer Price Index (CPI) analyzes how prices have changed between years (most commonly used measure for inflation</a:t>
            </a:r>
          </a:p>
          <a:p>
            <a:pPr lvl="1"/>
            <a:r>
              <a:rPr lang="en-US" sz="2800" dirty="0" smtClean="0"/>
              <a:t>Studies the pries of the items in the consumer (market) basket</a:t>
            </a:r>
          </a:p>
          <a:p>
            <a:r>
              <a:rPr lang="en-US" sz="2800" dirty="0" smtClean="0"/>
              <a:t>Nominal (not adjusted) vs. real (adjusted) used to address inflation – highest grossing movie films example</a:t>
            </a:r>
          </a:p>
          <a:p>
            <a:r>
              <a:rPr lang="en-US" sz="2800" dirty="0" smtClean="0"/>
              <a:t>“Since we have to keep the market basket constant over time, a traditional CPI won’t adjust for either new products or increases in product quality”</a:t>
            </a:r>
          </a:p>
          <a:p>
            <a:r>
              <a:rPr lang="en-US" sz="2800" dirty="0" smtClean="0"/>
              <a:t>Adjustment factors used to account for technological changes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45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9BDD"/>
                </a:solidFill>
              </a:rPr>
              <a:t>Episode 7 – Inflation and Bubbles and Tulips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causes inflation?</a:t>
            </a:r>
          </a:p>
          <a:p>
            <a:pPr lvl="1"/>
            <a:r>
              <a:rPr lang="en-US" sz="4000" dirty="0" smtClean="0"/>
              <a:t>People with more money will bid up prices for things</a:t>
            </a:r>
          </a:p>
          <a:p>
            <a:pPr lvl="1"/>
            <a:r>
              <a:rPr lang="en-US" sz="4000" dirty="0" smtClean="0"/>
              <a:t>Producers raise prices and produce less because of an increase in production costs</a:t>
            </a:r>
          </a:p>
          <a:p>
            <a:pPr lvl="2"/>
            <a:r>
              <a:rPr lang="en-US" sz="3600" dirty="0" smtClean="0"/>
              <a:t>Can result from decrease in availability of a productive resource</a:t>
            </a:r>
          </a:p>
        </p:txBody>
      </p:sp>
    </p:spTree>
    <p:extLst>
      <p:ext uri="{BB962C8B-B14F-4D97-AF65-F5344CB8AC3E}">
        <p14:creationId xmlns:p14="http://schemas.microsoft.com/office/powerpoint/2010/main" val="36237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9BDD"/>
                </a:solidFill>
              </a:rPr>
              <a:t>Episode 7 – Inflation and Bubbles and Tulips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58789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“Bubbles” depend on an ever-increasing supply of buyers, but the bubble eventually bursts when the number of buyers runs out</a:t>
            </a:r>
          </a:p>
          <a:p>
            <a:r>
              <a:rPr lang="en-US" sz="4000" dirty="0" smtClean="0"/>
              <a:t>2001-2006 Housing Bubble</a:t>
            </a:r>
          </a:p>
          <a:p>
            <a:r>
              <a:rPr lang="en-US" sz="4000" dirty="0" smtClean="0"/>
              <a:t>Late 1990’s Dot Com (Internet) Bubble</a:t>
            </a:r>
          </a:p>
          <a:p>
            <a:r>
              <a:rPr lang="en-US" sz="4000" dirty="0" smtClean="0"/>
              <a:t>1630’s Dutch </a:t>
            </a:r>
            <a:r>
              <a:rPr lang="en-US" sz="4000" dirty="0" err="1" smtClean="0"/>
              <a:t>Tulipmania</a:t>
            </a:r>
            <a:r>
              <a:rPr lang="en-US" sz="4000" dirty="0" smtClean="0"/>
              <a:t> (oldest recorded bubble)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0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Episode 5 - Macroeconomics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50378"/>
          </a:xfrm>
        </p:spPr>
        <p:txBody>
          <a:bodyPr>
            <a:noAutofit/>
          </a:bodyPr>
          <a:lstStyle/>
          <a:p>
            <a:r>
              <a:rPr lang="en-US" sz="4400" dirty="0" smtClean="0"/>
              <a:t>Macroeconomics – study of the entire economy</a:t>
            </a:r>
          </a:p>
          <a:p>
            <a:r>
              <a:rPr lang="en-US" sz="4400" dirty="0" smtClean="0"/>
              <a:t>Makes predictions based on data, theoretical models, and historical trends</a:t>
            </a:r>
          </a:p>
          <a:p>
            <a:r>
              <a:rPr lang="en-US" sz="4400" dirty="0" smtClean="0"/>
              <a:t>Not a traditional science because it studies people and people are unpredictable</a:t>
            </a:r>
          </a:p>
        </p:txBody>
      </p:sp>
    </p:spTree>
    <p:extLst>
      <p:ext uri="{BB962C8B-B14F-4D97-AF65-F5344CB8AC3E}">
        <p14:creationId xmlns:p14="http://schemas.microsoft.com/office/powerpoint/2010/main" val="518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99BDD"/>
                </a:solidFill>
              </a:rPr>
              <a:t>Episode 5 -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63291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Policymakers have three goals:</a:t>
            </a:r>
          </a:p>
          <a:p>
            <a:pPr lvl="1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Keep the economy growing over time</a:t>
            </a:r>
          </a:p>
          <a:p>
            <a:pPr lvl="1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Limit unemployment</a:t>
            </a:r>
          </a:p>
          <a:p>
            <a:pPr lvl="1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Keep prices stable</a:t>
            </a:r>
          </a:p>
          <a:p>
            <a:pPr lvl="0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Three measurements economists analyze to see if a country is achieving its goals:</a:t>
            </a:r>
          </a:p>
          <a:p>
            <a:pPr lvl="1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Gross Domestic Product (GDP)</a:t>
            </a:r>
          </a:p>
          <a:p>
            <a:pPr lvl="1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Unemployment Rate</a:t>
            </a:r>
          </a:p>
          <a:p>
            <a:pPr lvl="1">
              <a:buClr>
                <a:srgbClr val="FFFFFF"/>
              </a:buClr>
            </a:pPr>
            <a:r>
              <a:rPr lang="en-US" sz="3500" dirty="0">
                <a:solidFill>
                  <a:srgbClr val="FFFFFF"/>
                </a:solidFill>
              </a:rPr>
              <a:t>Inflation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99BDD"/>
                </a:solidFill>
              </a:rPr>
              <a:t>Episode 5 -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GDP: value of all final goods and services produced within a country’s border in a specific period of time (doesn’t include sales like used cars, company mergers, illegal activities, or household activities)</a:t>
            </a:r>
          </a:p>
          <a:p>
            <a:r>
              <a:rPr lang="en-US" sz="2800" dirty="0" smtClean="0"/>
              <a:t>GDP is viewed as the most important measurement of the economy</a:t>
            </a:r>
          </a:p>
          <a:p>
            <a:r>
              <a:rPr lang="en-US" sz="2800" dirty="0" smtClean="0"/>
              <a:t>Real GDP (adjusted for inflation)</a:t>
            </a:r>
            <a:r>
              <a:rPr lang="en-US" sz="2800" dirty="0"/>
              <a:t> </a:t>
            </a:r>
            <a:r>
              <a:rPr lang="en-US" sz="2800" dirty="0" smtClean="0"/>
              <a:t>is more accurate assessment</a:t>
            </a:r>
          </a:p>
          <a:p>
            <a:r>
              <a:rPr lang="en-US" sz="2800" dirty="0" smtClean="0"/>
              <a:t>Recession = 2 quarters (6 months) with a drop in real GDP</a:t>
            </a:r>
          </a:p>
          <a:p>
            <a:r>
              <a:rPr lang="en-US" sz="2800" dirty="0" smtClean="0"/>
              <a:t>Depression = severe recession (tough technical definition)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52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99BDD"/>
                </a:solidFill>
              </a:rPr>
              <a:t>Episode 5 -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Unemployment rate gives the percentage of adults who are looking for work but can’t find jobs</a:t>
            </a:r>
          </a:p>
          <a:p>
            <a:r>
              <a:rPr lang="en-US" dirty="0" smtClean="0"/>
              <a:t>Official unemployment rate actually underestimates the problem</a:t>
            </a:r>
          </a:p>
          <a:p>
            <a:r>
              <a:rPr lang="en-US" dirty="0" smtClean="0"/>
              <a:t>FRICTIONAL: time period between job transition</a:t>
            </a:r>
          </a:p>
          <a:p>
            <a:r>
              <a:rPr lang="en-US" dirty="0" smtClean="0"/>
              <a:t>STRUCTURAL: no demand for that type of labor</a:t>
            </a:r>
          </a:p>
          <a:p>
            <a:r>
              <a:rPr lang="en-US" dirty="0" smtClean="0"/>
              <a:t>CYCLICAL: occurs due to contractions/recessions</a:t>
            </a:r>
          </a:p>
          <a:p>
            <a:r>
              <a:rPr lang="en-US" dirty="0" smtClean="0"/>
              <a:t>DISCOURAGED WORKERS: looking for work </a:t>
            </a:r>
            <a:r>
              <a:rPr lang="en-US" dirty="0" err="1" smtClean="0"/>
              <a:t>bu</a:t>
            </a:r>
            <a:r>
              <a:rPr lang="en-US" dirty="0" smtClean="0"/>
              <a:t> gave up (not counted)</a:t>
            </a:r>
          </a:p>
          <a:p>
            <a:r>
              <a:rPr lang="en-US" dirty="0" smtClean="0"/>
              <a:t>UNDEREMPLOYED: looking for other work because of low hours or situation</a:t>
            </a:r>
          </a:p>
          <a:p>
            <a:r>
              <a:rPr lang="en-US" dirty="0" smtClean="0"/>
              <a:t>Frictional and Structural looked at for the natural rate (full employment) – around 4-6% unemployment for the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99BDD"/>
                </a:solidFill>
              </a:rPr>
              <a:t>Episode 5 -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8070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Inflation measured by tracking the prices of the consumer (market) basket – change in price of those items over time</a:t>
            </a:r>
          </a:p>
          <a:p>
            <a:pPr lvl="1"/>
            <a:r>
              <a:rPr lang="en-US" sz="2800" dirty="0" smtClean="0"/>
              <a:t>Includes all the items typically found in the average household and looks at their price change over time</a:t>
            </a:r>
          </a:p>
          <a:p>
            <a:r>
              <a:rPr lang="en-US" sz="2800" dirty="0" smtClean="0"/>
              <a:t>Falling prices are not always a good thing</a:t>
            </a:r>
          </a:p>
          <a:p>
            <a:r>
              <a:rPr lang="en-US" sz="2800" dirty="0" smtClean="0"/>
              <a:t>Four Elements to Spending</a:t>
            </a:r>
          </a:p>
          <a:p>
            <a:pPr lvl="1"/>
            <a:r>
              <a:rPr lang="en-US" sz="2800" dirty="0" smtClean="0"/>
              <a:t>Consumer Spending</a:t>
            </a:r>
          </a:p>
          <a:p>
            <a:pPr lvl="1"/>
            <a:r>
              <a:rPr lang="en-US" sz="2800" dirty="0" smtClean="0"/>
              <a:t>Business Spending (Investment)</a:t>
            </a:r>
          </a:p>
          <a:p>
            <a:pPr lvl="1"/>
            <a:r>
              <a:rPr lang="en-US" sz="2800" dirty="0" smtClean="0"/>
              <a:t>Government Spending</a:t>
            </a:r>
          </a:p>
          <a:p>
            <a:pPr lvl="1"/>
            <a:r>
              <a:rPr lang="en-US" sz="2800" dirty="0" smtClean="0"/>
              <a:t>Net Exports (spending by other countries)</a:t>
            </a:r>
          </a:p>
        </p:txBody>
      </p:sp>
    </p:spTree>
    <p:extLst>
      <p:ext uri="{BB962C8B-B14F-4D97-AF65-F5344CB8AC3E}">
        <p14:creationId xmlns:p14="http://schemas.microsoft.com/office/powerpoint/2010/main" val="35141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Episode 6 – Productivity and 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590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GDP per capita (per person) is used to measure standard of living and to determine how wealthy a country is (high GDP per capita means rich)</a:t>
            </a:r>
          </a:p>
          <a:p>
            <a:pPr lvl="1"/>
            <a:r>
              <a:rPr lang="en-US" sz="3600" dirty="0" smtClean="0"/>
              <a:t>Can refer to how much stuff is produced per person</a:t>
            </a:r>
          </a:p>
          <a:p>
            <a:r>
              <a:rPr lang="en-US" sz="3600" dirty="0" smtClean="0"/>
              <a:t>“In the U.S, the GDP per capita has been increasing for decades but median family incomes haven’t changed much at all”</a:t>
            </a:r>
          </a:p>
        </p:txBody>
      </p:sp>
    </p:spTree>
    <p:extLst>
      <p:ext uri="{BB962C8B-B14F-4D97-AF65-F5344CB8AC3E}">
        <p14:creationId xmlns:p14="http://schemas.microsoft.com/office/powerpoint/2010/main" val="19321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9BDD"/>
                </a:solidFill>
              </a:rPr>
              <a:t>Episode 6 – Productivity and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89417"/>
          </a:xfrm>
        </p:spPr>
        <p:txBody>
          <a:bodyPr>
            <a:noAutofit/>
          </a:bodyPr>
          <a:lstStyle/>
          <a:p>
            <a:r>
              <a:rPr lang="en-US" sz="3000" dirty="0" smtClean="0"/>
              <a:t>Productivity: ability to produce more per worker per hour</a:t>
            </a:r>
          </a:p>
          <a:p>
            <a:pPr lvl="1"/>
            <a:r>
              <a:rPr lang="en-US" sz="3000" dirty="0" smtClean="0"/>
              <a:t>The more that workers can produce, the more that they can be paid</a:t>
            </a:r>
          </a:p>
          <a:p>
            <a:pPr lvl="1"/>
            <a:r>
              <a:rPr lang="en-US" sz="3000" dirty="0" smtClean="0"/>
              <a:t>Donut Store example from video</a:t>
            </a:r>
          </a:p>
          <a:p>
            <a:r>
              <a:rPr lang="en-US" sz="3000" dirty="0" smtClean="0"/>
              <a:t>Increased productivity = increase in standard of living</a:t>
            </a:r>
          </a:p>
          <a:p>
            <a:r>
              <a:rPr lang="en-US" sz="3000" dirty="0" smtClean="0"/>
              <a:t>Connectivity = Productivity</a:t>
            </a:r>
          </a:p>
          <a:p>
            <a:r>
              <a:rPr lang="en-US" sz="3000" dirty="0" smtClean="0"/>
              <a:t>Analyzing productivity involves analyzing the way the factors of production are used (land, labor, human and physical capital)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045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9BDD"/>
                </a:solidFill>
              </a:rPr>
              <a:t>Episode 6 – Productivity and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Debate over why some countries are rich and why some countries are poor</a:t>
            </a:r>
          </a:p>
          <a:p>
            <a:r>
              <a:rPr lang="en-US" sz="2800" dirty="0" smtClean="0"/>
              <a:t>Economists argue the main reason some countries are rich is PRODUCTIVITY</a:t>
            </a:r>
          </a:p>
          <a:p>
            <a:r>
              <a:rPr lang="en-US" sz="2800" dirty="0" smtClean="0"/>
              <a:t>Issues like production of higher value products, availability of natural resources, government policies, stereotypes of racial/ethnic groups and Social Darwinism</a:t>
            </a:r>
          </a:p>
          <a:p>
            <a:r>
              <a:rPr lang="en-US" sz="2800" dirty="0" smtClean="0"/>
              <a:t>Study of the Human Development Index – studies life expectancy, literacy, education, quality of life, infant mortality rate, poverty, preventable disease to create a ranking system for countries (can be a varied list from the GDP list)</a:t>
            </a:r>
          </a:p>
        </p:txBody>
      </p:sp>
    </p:spTree>
    <p:extLst>
      <p:ext uri="{BB962C8B-B14F-4D97-AF65-F5344CB8AC3E}">
        <p14:creationId xmlns:p14="http://schemas.microsoft.com/office/powerpoint/2010/main" val="19990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1486</TotalTime>
  <Words>823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Banded</vt:lpstr>
      <vt:lpstr>Economics Notes</vt:lpstr>
      <vt:lpstr>Episode 5 - Macroeconomics</vt:lpstr>
      <vt:lpstr>Episode 5 - Macroeconomics</vt:lpstr>
      <vt:lpstr>Episode 5 - Macroeconomics</vt:lpstr>
      <vt:lpstr>Episode 5 - Macroeconomics</vt:lpstr>
      <vt:lpstr>Episode 5 - Macroeconomics</vt:lpstr>
      <vt:lpstr>Episode 6 – Productivity and Growth</vt:lpstr>
      <vt:lpstr>Episode 6 – Productivity and Growth</vt:lpstr>
      <vt:lpstr>Episode 6 – Productivity and Growth</vt:lpstr>
      <vt:lpstr>Episode 7 – Inflation and Bubbles and Tulips</vt:lpstr>
      <vt:lpstr>Episode 7 – Inflation and Bubbles and Tulips</vt:lpstr>
      <vt:lpstr>Episode 7 – Inflation and Bubbles and Tulips</vt:lpstr>
      <vt:lpstr>Episode 7 – Inflation and Bubbles and Tulips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Notes</dc:title>
  <dc:creator>Stephen Bardelline</dc:creator>
  <cp:lastModifiedBy>Stephen Bardelline</cp:lastModifiedBy>
  <cp:revision>12</cp:revision>
  <dcterms:created xsi:type="dcterms:W3CDTF">2020-04-22T01:38:05Z</dcterms:created>
  <dcterms:modified xsi:type="dcterms:W3CDTF">2020-04-23T02:24:07Z</dcterms:modified>
</cp:coreProperties>
</file>