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66" r:id="rId6"/>
    <p:sldId id="259" r:id="rId7"/>
    <p:sldId id="268" r:id="rId8"/>
    <p:sldId id="260" r:id="rId9"/>
    <p:sldId id="261" r:id="rId10"/>
    <p:sldId id="269" r:id="rId11"/>
    <p:sldId id="262" r:id="rId12"/>
    <p:sldId id="263" r:id="rId13"/>
    <p:sldId id="270" r:id="rId14"/>
    <p:sldId id="264" r:id="rId15"/>
    <p:sldId id="271" r:id="rId16"/>
    <p:sldId id="273" r:id="rId17"/>
    <p:sldId id="274" r:id="rId18"/>
    <p:sldId id="275" r:id="rId19"/>
    <p:sldId id="26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8000274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1A3C6-E170-4C3C-981D-D57A0C79BD76}"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252087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246472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3771450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294507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1402951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95349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76287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190268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308172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1A3C6-E170-4C3C-981D-D57A0C79BD76}"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235442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91A3C6-E170-4C3C-981D-D57A0C79BD76}"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218572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91A3C6-E170-4C3C-981D-D57A0C79BD76}"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328474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91A3C6-E170-4C3C-981D-D57A0C79BD76}"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121019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291A3C6-E170-4C3C-981D-D57A0C79BD76}"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182379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1A3C6-E170-4C3C-981D-D57A0C79BD76}"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366880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91A3C6-E170-4C3C-981D-D57A0C79BD76}"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2104-423D-492E-B17C-07ADEA90F04D}" type="slidenum">
              <a:rPr lang="en-US" smtClean="0"/>
              <a:t>‹#›</a:t>
            </a:fld>
            <a:endParaRPr lang="en-US"/>
          </a:p>
        </p:txBody>
      </p:sp>
    </p:spTree>
    <p:extLst>
      <p:ext uri="{BB962C8B-B14F-4D97-AF65-F5344CB8AC3E}">
        <p14:creationId xmlns:p14="http://schemas.microsoft.com/office/powerpoint/2010/main" val="143904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91A3C6-E170-4C3C-981D-D57A0C79BD76}" type="datetimeFigureOut">
              <a:rPr lang="en-US" smtClean="0"/>
              <a:t>4/14/2020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E92104-423D-492E-B17C-07ADEA90F04D}" type="slidenum">
              <a:rPr lang="en-US" smtClean="0"/>
              <a:t>‹#›</a:t>
            </a:fld>
            <a:endParaRPr lang="en-US"/>
          </a:p>
        </p:txBody>
      </p:sp>
    </p:spTree>
    <p:extLst>
      <p:ext uri="{BB962C8B-B14F-4D97-AF65-F5344CB8AC3E}">
        <p14:creationId xmlns:p14="http://schemas.microsoft.com/office/powerpoint/2010/main" val="36357564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4206-17A1-4EA1-AEBB-F24D91E2A8BE}"/>
              </a:ext>
            </a:extLst>
          </p:cNvPr>
          <p:cNvSpPr>
            <a:spLocks noGrp="1"/>
          </p:cNvSpPr>
          <p:nvPr>
            <p:ph type="ctrTitle"/>
          </p:nvPr>
        </p:nvSpPr>
        <p:spPr/>
        <p:txBody>
          <a:bodyPr>
            <a:normAutofit/>
          </a:bodyPr>
          <a:lstStyle/>
          <a:p>
            <a:r>
              <a:rPr lang="en-US" sz="6000"/>
              <a:t>Economics Notes </a:t>
            </a:r>
            <a:r>
              <a:rPr lang="en-US" sz="6000" dirty="0"/>
              <a:t/>
            </a:r>
            <a:br>
              <a:rPr lang="en-US" sz="6000" dirty="0"/>
            </a:br>
            <a:r>
              <a:rPr lang="en-US" sz="6000" dirty="0"/>
              <a:t>(Week One)</a:t>
            </a:r>
          </a:p>
        </p:txBody>
      </p:sp>
      <p:sp>
        <p:nvSpPr>
          <p:cNvPr id="3" name="Subtitle 2">
            <a:extLst>
              <a:ext uri="{FF2B5EF4-FFF2-40B4-BE49-F238E27FC236}">
                <a16:creationId xmlns:a16="http://schemas.microsoft.com/office/drawing/2014/main" id="{028E015F-9B10-45B3-AB67-2B262819D392}"/>
              </a:ext>
            </a:extLst>
          </p:cNvPr>
          <p:cNvSpPr>
            <a:spLocks noGrp="1"/>
          </p:cNvSpPr>
          <p:nvPr>
            <p:ph type="subTitle" idx="1"/>
          </p:nvPr>
        </p:nvSpPr>
        <p:spPr/>
        <p:txBody>
          <a:bodyPr>
            <a:normAutofit/>
          </a:bodyPr>
          <a:lstStyle/>
          <a:p>
            <a:r>
              <a:rPr lang="en-US" sz="4000" dirty="0"/>
              <a:t>Economics – Mr. Bardelline</a:t>
            </a:r>
          </a:p>
        </p:txBody>
      </p:sp>
    </p:spTree>
    <p:extLst>
      <p:ext uri="{BB962C8B-B14F-4D97-AF65-F5344CB8AC3E}">
        <p14:creationId xmlns:p14="http://schemas.microsoft.com/office/powerpoint/2010/main" val="704370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Episode 3 – Economic Systems and Macroeconomics</a:t>
            </a:r>
            <a:endParaRPr lang="en-US" dirty="0"/>
          </a:p>
        </p:txBody>
      </p:sp>
      <p:sp>
        <p:nvSpPr>
          <p:cNvPr id="3" name="Content Placeholder 2"/>
          <p:cNvSpPr>
            <a:spLocks noGrp="1"/>
          </p:cNvSpPr>
          <p:nvPr>
            <p:ph idx="1"/>
          </p:nvPr>
        </p:nvSpPr>
        <p:spPr/>
        <p:txBody>
          <a:bodyPr>
            <a:normAutofit/>
          </a:bodyPr>
          <a:lstStyle/>
          <a:p>
            <a:r>
              <a:rPr lang="en-US" sz="4800" dirty="0" smtClean="0"/>
              <a:t>Changes in the demand for different products over time – cars, computers, phones, music, appliances, clothing, food, etc.</a:t>
            </a:r>
            <a:endParaRPr lang="en-US" sz="4800" dirty="0"/>
          </a:p>
        </p:txBody>
      </p:sp>
    </p:spTree>
    <p:extLst>
      <p:ext uri="{BB962C8B-B14F-4D97-AF65-F5344CB8AC3E}">
        <p14:creationId xmlns:p14="http://schemas.microsoft.com/office/powerpoint/2010/main" val="4244087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7CB9-0E6A-4AF0-B39F-54BCD2C14326}"/>
              </a:ext>
            </a:extLst>
          </p:cNvPr>
          <p:cNvSpPr>
            <a:spLocks noGrp="1"/>
          </p:cNvSpPr>
          <p:nvPr>
            <p:ph type="title"/>
          </p:nvPr>
        </p:nvSpPr>
        <p:spPr/>
        <p:txBody>
          <a:bodyPr/>
          <a:lstStyle/>
          <a:p>
            <a:r>
              <a:rPr lang="en-US" b="1" dirty="0">
                <a:solidFill>
                  <a:prstClr val="white"/>
                </a:solidFill>
              </a:rPr>
              <a:t>Episode 3 – Economic Systems and Macroeconomics</a:t>
            </a:r>
            <a:endParaRPr lang="en-US" b="1" dirty="0"/>
          </a:p>
        </p:txBody>
      </p:sp>
      <p:sp>
        <p:nvSpPr>
          <p:cNvPr id="3" name="Content Placeholder 2">
            <a:extLst>
              <a:ext uri="{FF2B5EF4-FFF2-40B4-BE49-F238E27FC236}">
                <a16:creationId xmlns:a16="http://schemas.microsoft.com/office/drawing/2014/main" id="{DA693970-2AFE-421F-9DBA-7AB0E2B4DAFC}"/>
              </a:ext>
            </a:extLst>
          </p:cNvPr>
          <p:cNvSpPr>
            <a:spLocks noGrp="1"/>
          </p:cNvSpPr>
          <p:nvPr>
            <p:ph idx="1"/>
          </p:nvPr>
        </p:nvSpPr>
        <p:spPr/>
        <p:txBody>
          <a:bodyPr>
            <a:normAutofit lnSpcReduction="10000"/>
          </a:bodyPr>
          <a:lstStyle/>
          <a:p>
            <a:r>
              <a:rPr lang="en-US" sz="6000" dirty="0"/>
              <a:t>Modern economies are neither completely free nor planned. There’s a spectrum of government involvement.</a:t>
            </a:r>
          </a:p>
        </p:txBody>
      </p:sp>
    </p:spTree>
    <p:extLst>
      <p:ext uri="{BB962C8B-B14F-4D97-AF65-F5344CB8AC3E}">
        <p14:creationId xmlns:p14="http://schemas.microsoft.com/office/powerpoint/2010/main" val="388007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49FA-75D8-402F-BAEA-19418B48B30A}"/>
              </a:ext>
            </a:extLst>
          </p:cNvPr>
          <p:cNvSpPr>
            <a:spLocks noGrp="1"/>
          </p:cNvSpPr>
          <p:nvPr>
            <p:ph type="title"/>
          </p:nvPr>
        </p:nvSpPr>
        <p:spPr/>
        <p:txBody>
          <a:bodyPr>
            <a:normAutofit fontScale="90000"/>
          </a:bodyPr>
          <a:lstStyle/>
          <a:p>
            <a:pPr algn="ctr"/>
            <a:r>
              <a:rPr lang="en-US" sz="6000" b="1" dirty="0"/>
              <a:t>Episode 4 – Supply and Demand</a:t>
            </a:r>
          </a:p>
        </p:txBody>
      </p:sp>
      <p:sp>
        <p:nvSpPr>
          <p:cNvPr id="3" name="Content Placeholder 2">
            <a:extLst>
              <a:ext uri="{FF2B5EF4-FFF2-40B4-BE49-F238E27FC236}">
                <a16:creationId xmlns:a16="http://schemas.microsoft.com/office/drawing/2014/main" id="{2DFDDE37-205B-4FE8-9429-BF0BF00B9EB4}"/>
              </a:ext>
            </a:extLst>
          </p:cNvPr>
          <p:cNvSpPr>
            <a:spLocks noGrp="1"/>
          </p:cNvSpPr>
          <p:nvPr>
            <p:ph idx="1"/>
          </p:nvPr>
        </p:nvSpPr>
        <p:spPr>
          <a:xfrm>
            <a:off x="685801" y="2142067"/>
            <a:ext cx="10131425" cy="3885871"/>
          </a:xfrm>
        </p:spPr>
        <p:txBody>
          <a:bodyPr>
            <a:normAutofit fontScale="92500" lnSpcReduction="10000"/>
          </a:bodyPr>
          <a:lstStyle/>
          <a:p>
            <a:r>
              <a:rPr lang="en-US" sz="4400" dirty="0"/>
              <a:t>How supply and demand interact with each other</a:t>
            </a:r>
          </a:p>
          <a:p>
            <a:r>
              <a:rPr lang="en-US" sz="4400" dirty="0"/>
              <a:t>With markets based on voluntary exchange, the price is there for a reason</a:t>
            </a:r>
          </a:p>
          <a:p>
            <a:r>
              <a:rPr lang="en-US" sz="4400" dirty="0"/>
              <a:t>If you don’t like the policies of a place, don’t shop there</a:t>
            </a:r>
          </a:p>
        </p:txBody>
      </p:sp>
    </p:spTree>
    <p:extLst>
      <p:ext uri="{BB962C8B-B14F-4D97-AF65-F5344CB8AC3E}">
        <p14:creationId xmlns:p14="http://schemas.microsoft.com/office/powerpoint/2010/main" val="190390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white"/>
                </a:solidFill>
              </a:rPr>
              <a:t>Episode 4 – Supply and Demand</a:t>
            </a:r>
            <a:endParaRPr lang="en-US" dirty="0"/>
          </a:p>
        </p:txBody>
      </p:sp>
      <p:sp>
        <p:nvSpPr>
          <p:cNvPr id="3" name="Content Placeholder 2"/>
          <p:cNvSpPr>
            <a:spLocks noGrp="1"/>
          </p:cNvSpPr>
          <p:nvPr>
            <p:ph idx="1"/>
          </p:nvPr>
        </p:nvSpPr>
        <p:spPr>
          <a:xfrm>
            <a:off x="685802" y="2142067"/>
            <a:ext cx="5793376" cy="3649133"/>
          </a:xfrm>
        </p:spPr>
        <p:txBody>
          <a:bodyPr>
            <a:normAutofit/>
          </a:bodyPr>
          <a:lstStyle/>
          <a:p>
            <a:r>
              <a:rPr lang="en-US" sz="4000" dirty="0" smtClean="0"/>
              <a:t>Law of Demand and Law of Supply, Demand Curve and Supply Curve, Equilibrium Price, Surplus and Shortage</a:t>
            </a:r>
            <a:endParaRPr lang="en-US" sz="4000" dirty="0"/>
          </a:p>
        </p:txBody>
      </p:sp>
      <p:pic>
        <p:nvPicPr>
          <p:cNvPr id="1026" name="Picture 2" descr="Supply and Dem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849" y="2512181"/>
            <a:ext cx="4257665" cy="315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43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13B0-EB1C-4F06-A1DB-D62F620AA93B}"/>
              </a:ext>
            </a:extLst>
          </p:cNvPr>
          <p:cNvSpPr>
            <a:spLocks noGrp="1"/>
          </p:cNvSpPr>
          <p:nvPr>
            <p:ph type="title"/>
          </p:nvPr>
        </p:nvSpPr>
        <p:spPr/>
        <p:txBody>
          <a:bodyPr/>
          <a:lstStyle/>
          <a:p>
            <a:r>
              <a:rPr lang="en-US" sz="5400" b="1" dirty="0">
                <a:solidFill>
                  <a:prstClr val="white"/>
                </a:solidFill>
              </a:rPr>
              <a:t>Episode 4 – Supply and Demand</a:t>
            </a:r>
            <a:endParaRPr lang="en-US" b="1" dirty="0"/>
          </a:p>
        </p:txBody>
      </p:sp>
      <p:sp>
        <p:nvSpPr>
          <p:cNvPr id="3" name="Content Placeholder 2">
            <a:extLst>
              <a:ext uri="{FF2B5EF4-FFF2-40B4-BE49-F238E27FC236}">
                <a16:creationId xmlns:a16="http://schemas.microsoft.com/office/drawing/2014/main" id="{0BA4640C-AB2C-4D7B-8FD0-A5420747330D}"/>
              </a:ext>
            </a:extLst>
          </p:cNvPr>
          <p:cNvSpPr>
            <a:spLocks noGrp="1"/>
          </p:cNvSpPr>
          <p:nvPr>
            <p:ph idx="1"/>
          </p:nvPr>
        </p:nvSpPr>
        <p:spPr>
          <a:xfrm>
            <a:off x="685801" y="2142067"/>
            <a:ext cx="10131425" cy="4258733"/>
          </a:xfrm>
        </p:spPr>
        <p:txBody>
          <a:bodyPr>
            <a:normAutofit fontScale="92500" lnSpcReduction="10000"/>
          </a:bodyPr>
          <a:lstStyle/>
          <a:p>
            <a:r>
              <a:rPr lang="en-US" sz="4400" dirty="0"/>
              <a:t>Businesses, and in particular large corporations, are often villainized as greedy, heartless institutions that take advantage of consumers, but if markets are transparent and buyers are free to choose, then businesses will have a hard time taking advantage of people.</a:t>
            </a:r>
          </a:p>
        </p:txBody>
      </p:sp>
    </p:spTree>
    <p:extLst>
      <p:ext uri="{BB962C8B-B14F-4D97-AF65-F5344CB8AC3E}">
        <p14:creationId xmlns:p14="http://schemas.microsoft.com/office/powerpoint/2010/main" val="42066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white"/>
                </a:solidFill>
              </a:rPr>
              <a:t>Episode 4 – Supply and Demand</a:t>
            </a:r>
            <a:endParaRPr lang="en-US" dirty="0"/>
          </a:p>
        </p:txBody>
      </p:sp>
      <p:sp>
        <p:nvSpPr>
          <p:cNvPr id="3" name="Content Placeholder 2"/>
          <p:cNvSpPr>
            <a:spLocks noGrp="1"/>
          </p:cNvSpPr>
          <p:nvPr>
            <p:ph idx="1"/>
          </p:nvPr>
        </p:nvSpPr>
        <p:spPr>
          <a:xfrm>
            <a:off x="685802" y="2142067"/>
            <a:ext cx="10774678" cy="3649133"/>
          </a:xfrm>
        </p:spPr>
        <p:txBody>
          <a:bodyPr>
            <a:normAutofit/>
          </a:bodyPr>
          <a:lstStyle/>
          <a:p>
            <a:r>
              <a:rPr lang="en-US" sz="4400" dirty="0" smtClean="0"/>
              <a:t>Corporate Transparency/Freedom to Choose – conglomerates, monopolies, corporate consolidation, variety of products vs. differences in products</a:t>
            </a:r>
            <a:endParaRPr lang="en-US" sz="4400" dirty="0"/>
          </a:p>
        </p:txBody>
      </p:sp>
    </p:spTree>
    <p:extLst>
      <p:ext uri="{BB962C8B-B14F-4D97-AF65-F5344CB8AC3E}">
        <p14:creationId xmlns:p14="http://schemas.microsoft.com/office/powerpoint/2010/main" val="2326853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orporate Ownership | What God Taught Me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040"/>
            <a:ext cx="11846672" cy="664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75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 companies control the food industry - Business Ins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83" y="129857"/>
            <a:ext cx="11879671" cy="659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36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nry Gilbert on Twitter: &quot;Google, Disney, Amazon, or Comca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48" y="165462"/>
            <a:ext cx="11903398" cy="654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4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AB11-6C96-4F7F-9984-4AE982EFC787}"/>
              </a:ext>
            </a:extLst>
          </p:cNvPr>
          <p:cNvSpPr>
            <a:spLocks noGrp="1"/>
          </p:cNvSpPr>
          <p:nvPr>
            <p:ph type="title"/>
          </p:nvPr>
        </p:nvSpPr>
        <p:spPr/>
        <p:txBody>
          <a:bodyPr/>
          <a:lstStyle/>
          <a:p>
            <a:r>
              <a:rPr lang="en-US" sz="5400" b="1" dirty="0">
                <a:solidFill>
                  <a:prstClr val="white"/>
                </a:solidFill>
              </a:rPr>
              <a:t>Episode 4 – Supply and Demand</a:t>
            </a:r>
            <a:endParaRPr lang="en-US" b="1" dirty="0"/>
          </a:p>
        </p:txBody>
      </p:sp>
      <p:sp>
        <p:nvSpPr>
          <p:cNvPr id="3" name="Content Placeholder 2">
            <a:extLst>
              <a:ext uri="{FF2B5EF4-FFF2-40B4-BE49-F238E27FC236}">
                <a16:creationId xmlns:a16="http://schemas.microsoft.com/office/drawing/2014/main" id="{261EBCDD-62D9-42B4-B192-C55C4B6CC423}"/>
              </a:ext>
            </a:extLst>
          </p:cNvPr>
          <p:cNvSpPr>
            <a:spLocks noGrp="1"/>
          </p:cNvSpPr>
          <p:nvPr>
            <p:ph idx="1"/>
          </p:nvPr>
        </p:nvSpPr>
        <p:spPr/>
        <p:txBody>
          <a:bodyPr>
            <a:normAutofit/>
          </a:bodyPr>
          <a:lstStyle/>
          <a:p>
            <a:r>
              <a:rPr lang="en-US" sz="4400" dirty="0"/>
              <a:t>Payment for organs is likely to take unfair advantage of the poorest and most vulnerable groups, undermines altruistic donations, and leads to profiteering and human trafficking.</a:t>
            </a:r>
          </a:p>
        </p:txBody>
      </p:sp>
    </p:spTree>
    <p:extLst>
      <p:ext uri="{BB962C8B-B14F-4D97-AF65-F5344CB8AC3E}">
        <p14:creationId xmlns:p14="http://schemas.microsoft.com/office/powerpoint/2010/main" val="536134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4C9E-7156-4441-A497-52A63E2C4EB2}"/>
              </a:ext>
            </a:extLst>
          </p:cNvPr>
          <p:cNvSpPr>
            <a:spLocks noGrp="1"/>
          </p:cNvSpPr>
          <p:nvPr>
            <p:ph type="title"/>
          </p:nvPr>
        </p:nvSpPr>
        <p:spPr/>
        <p:txBody>
          <a:bodyPr>
            <a:normAutofit/>
          </a:bodyPr>
          <a:lstStyle/>
          <a:p>
            <a:pPr algn="ctr"/>
            <a:r>
              <a:rPr lang="en-US" sz="4800" b="1" dirty="0"/>
              <a:t>Episode 2 – Specialization and Trade</a:t>
            </a:r>
          </a:p>
        </p:txBody>
      </p:sp>
      <p:sp>
        <p:nvSpPr>
          <p:cNvPr id="3" name="Content Placeholder 2">
            <a:extLst>
              <a:ext uri="{FF2B5EF4-FFF2-40B4-BE49-F238E27FC236}">
                <a16:creationId xmlns:a16="http://schemas.microsoft.com/office/drawing/2014/main" id="{4FC493FC-2C89-4EBF-AF2C-9491AFCFFB2D}"/>
              </a:ext>
            </a:extLst>
          </p:cNvPr>
          <p:cNvSpPr>
            <a:spLocks noGrp="1"/>
          </p:cNvSpPr>
          <p:nvPr>
            <p:ph idx="1"/>
          </p:nvPr>
        </p:nvSpPr>
        <p:spPr>
          <a:xfrm>
            <a:off x="685801" y="2142067"/>
            <a:ext cx="10131425" cy="3832605"/>
          </a:xfrm>
        </p:spPr>
        <p:txBody>
          <a:bodyPr>
            <a:normAutofit/>
          </a:bodyPr>
          <a:lstStyle/>
          <a:p>
            <a:r>
              <a:rPr lang="en-US" sz="4800" dirty="0"/>
              <a:t>Specialization and trade make the world better off</a:t>
            </a:r>
          </a:p>
          <a:p>
            <a:r>
              <a:rPr lang="en-US" sz="4800" dirty="0"/>
              <a:t>U.S. produces 40% of the world’s airplanes but 2% of the world’s shoes</a:t>
            </a:r>
            <a:endParaRPr lang="en-US" sz="2000" dirty="0"/>
          </a:p>
        </p:txBody>
      </p:sp>
    </p:spTree>
    <p:extLst>
      <p:ext uri="{BB962C8B-B14F-4D97-AF65-F5344CB8AC3E}">
        <p14:creationId xmlns:p14="http://schemas.microsoft.com/office/powerpoint/2010/main" val="2227196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white"/>
                </a:solidFill>
              </a:rPr>
              <a:t>Episode 4 – Supply and Demand</a:t>
            </a:r>
            <a:endParaRPr lang="en-US" dirty="0"/>
          </a:p>
        </p:txBody>
      </p:sp>
      <p:sp>
        <p:nvSpPr>
          <p:cNvPr id="3" name="Content Placeholder 2"/>
          <p:cNvSpPr>
            <a:spLocks noGrp="1"/>
          </p:cNvSpPr>
          <p:nvPr>
            <p:ph idx="1"/>
          </p:nvPr>
        </p:nvSpPr>
        <p:spPr>
          <a:xfrm>
            <a:off x="685801" y="2142067"/>
            <a:ext cx="10131425" cy="3936516"/>
          </a:xfrm>
        </p:spPr>
        <p:txBody>
          <a:bodyPr>
            <a:noAutofit/>
          </a:bodyPr>
          <a:lstStyle/>
          <a:p>
            <a:r>
              <a:rPr lang="en-US" sz="6000" dirty="0" smtClean="0"/>
              <a:t>Debate over concepts such as incentives, subsidies, bailouts, moral obligations, societal obligations</a:t>
            </a:r>
            <a:endParaRPr lang="en-US" sz="6000" dirty="0"/>
          </a:p>
        </p:txBody>
      </p:sp>
    </p:spTree>
    <p:extLst>
      <p:ext uri="{BB962C8B-B14F-4D97-AF65-F5344CB8AC3E}">
        <p14:creationId xmlns:p14="http://schemas.microsoft.com/office/powerpoint/2010/main" val="3903401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prstClr val="white"/>
                </a:solidFill>
              </a:rPr>
              <a:t>Episode 2 – Specialization and Trade</a:t>
            </a:r>
            <a:endParaRPr lang="en-US" dirty="0"/>
          </a:p>
        </p:txBody>
      </p:sp>
      <p:sp>
        <p:nvSpPr>
          <p:cNvPr id="3" name="Content Placeholder 2"/>
          <p:cNvSpPr>
            <a:spLocks noGrp="1"/>
          </p:cNvSpPr>
          <p:nvPr>
            <p:ph idx="1"/>
          </p:nvPr>
        </p:nvSpPr>
        <p:spPr/>
        <p:txBody>
          <a:bodyPr>
            <a:normAutofit/>
          </a:bodyPr>
          <a:lstStyle/>
          <a:p>
            <a:r>
              <a:rPr lang="en-US" sz="4400" dirty="0" smtClean="0"/>
              <a:t>Adam Smith (first modern economist): self-sufficiency is inefficiency and inefficiency leads to poverty</a:t>
            </a:r>
          </a:p>
          <a:p>
            <a:r>
              <a:rPr lang="en-US" sz="4400" dirty="0" smtClean="0"/>
              <a:t>Specialization examples – pizza store, cell phones</a:t>
            </a:r>
            <a:endParaRPr lang="en-US" sz="4400" dirty="0"/>
          </a:p>
        </p:txBody>
      </p:sp>
    </p:spTree>
    <p:extLst>
      <p:ext uri="{BB962C8B-B14F-4D97-AF65-F5344CB8AC3E}">
        <p14:creationId xmlns:p14="http://schemas.microsoft.com/office/powerpoint/2010/main" val="2579802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2117-D77F-4483-BD3C-D89DB595A370}"/>
              </a:ext>
            </a:extLst>
          </p:cNvPr>
          <p:cNvSpPr>
            <a:spLocks noGrp="1"/>
          </p:cNvSpPr>
          <p:nvPr>
            <p:ph type="title"/>
          </p:nvPr>
        </p:nvSpPr>
        <p:spPr/>
        <p:txBody>
          <a:bodyPr/>
          <a:lstStyle/>
          <a:p>
            <a:r>
              <a:rPr lang="en-US" sz="4800" b="1" dirty="0">
                <a:solidFill>
                  <a:prstClr val="white"/>
                </a:solidFill>
              </a:rPr>
              <a:t>Episode 2 – Specialization and Trade</a:t>
            </a:r>
            <a:endParaRPr lang="en-US" dirty="0"/>
          </a:p>
        </p:txBody>
      </p:sp>
      <p:sp>
        <p:nvSpPr>
          <p:cNvPr id="3" name="Content Placeholder 2">
            <a:extLst>
              <a:ext uri="{FF2B5EF4-FFF2-40B4-BE49-F238E27FC236}">
                <a16:creationId xmlns:a16="http://schemas.microsoft.com/office/drawing/2014/main" id="{A78141CF-1AC5-42CB-953B-C98A17CFDA4D}"/>
              </a:ext>
            </a:extLst>
          </p:cNvPr>
          <p:cNvSpPr>
            <a:spLocks noGrp="1"/>
          </p:cNvSpPr>
          <p:nvPr>
            <p:ph idx="1"/>
          </p:nvPr>
        </p:nvSpPr>
        <p:spPr>
          <a:xfrm>
            <a:off x="685801" y="2142067"/>
            <a:ext cx="10131425" cy="3974648"/>
          </a:xfrm>
        </p:spPr>
        <p:txBody>
          <a:bodyPr>
            <a:normAutofit lnSpcReduction="10000"/>
          </a:bodyPr>
          <a:lstStyle/>
          <a:p>
            <a:r>
              <a:rPr lang="en-US" sz="4400" dirty="0"/>
              <a:t>Individuals and countries should specialize in producing things in which they have a comparative advantage and then trade with other countries that specialize in something else. This trade is mutually beneficial.</a:t>
            </a:r>
          </a:p>
        </p:txBody>
      </p:sp>
    </p:spTree>
    <p:extLst>
      <p:ext uri="{BB962C8B-B14F-4D97-AF65-F5344CB8AC3E}">
        <p14:creationId xmlns:p14="http://schemas.microsoft.com/office/powerpoint/2010/main" val="186180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prstClr val="white"/>
                </a:solidFill>
              </a:rPr>
              <a:t>Episode 2 – Specialization and Trade</a:t>
            </a:r>
            <a:endParaRPr lang="en-US" dirty="0"/>
          </a:p>
        </p:txBody>
      </p:sp>
      <p:sp>
        <p:nvSpPr>
          <p:cNvPr id="3" name="Content Placeholder 2"/>
          <p:cNvSpPr>
            <a:spLocks noGrp="1"/>
          </p:cNvSpPr>
          <p:nvPr>
            <p:ph idx="1"/>
          </p:nvPr>
        </p:nvSpPr>
        <p:spPr/>
        <p:txBody>
          <a:bodyPr>
            <a:normAutofit/>
          </a:bodyPr>
          <a:lstStyle/>
          <a:p>
            <a:r>
              <a:rPr lang="en-US" sz="4400" dirty="0" smtClean="0"/>
              <a:t>U.S. Major Exports: processes petroleum oils, crude oil, cars, auto parts</a:t>
            </a:r>
          </a:p>
          <a:p>
            <a:r>
              <a:rPr lang="en-US" sz="4400" dirty="0" smtClean="0"/>
              <a:t>U.S. Major Imports: machinery (computers), electronic machinery, vehicles</a:t>
            </a:r>
            <a:endParaRPr lang="en-US" sz="4400" dirty="0"/>
          </a:p>
        </p:txBody>
      </p:sp>
    </p:spTree>
    <p:extLst>
      <p:ext uri="{BB962C8B-B14F-4D97-AF65-F5344CB8AC3E}">
        <p14:creationId xmlns:p14="http://schemas.microsoft.com/office/powerpoint/2010/main" val="3258790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AF3-9D85-47D5-ADBF-55A3833636F0}"/>
              </a:ext>
            </a:extLst>
          </p:cNvPr>
          <p:cNvSpPr>
            <a:spLocks noGrp="1"/>
          </p:cNvSpPr>
          <p:nvPr>
            <p:ph type="title"/>
          </p:nvPr>
        </p:nvSpPr>
        <p:spPr/>
        <p:txBody>
          <a:bodyPr/>
          <a:lstStyle/>
          <a:p>
            <a:r>
              <a:rPr lang="en-US" sz="4800" b="1" dirty="0">
                <a:solidFill>
                  <a:prstClr val="white"/>
                </a:solidFill>
              </a:rPr>
              <a:t>Episode 2 – Specialization and Trade</a:t>
            </a:r>
            <a:endParaRPr lang="en-US" dirty="0"/>
          </a:p>
        </p:txBody>
      </p:sp>
      <p:sp>
        <p:nvSpPr>
          <p:cNvPr id="3" name="Content Placeholder 2">
            <a:extLst>
              <a:ext uri="{FF2B5EF4-FFF2-40B4-BE49-F238E27FC236}">
                <a16:creationId xmlns:a16="http://schemas.microsoft.com/office/drawing/2014/main" id="{CB563BC4-7C56-4B81-BD29-C9191FD809F1}"/>
              </a:ext>
            </a:extLst>
          </p:cNvPr>
          <p:cNvSpPr>
            <a:spLocks noGrp="1"/>
          </p:cNvSpPr>
          <p:nvPr>
            <p:ph idx="1"/>
          </p:nvPr>
        </p:nvSpPr>
        <p:spPr>
          <a:xfrm>
            <a:off x="685801" y="2142067"/>
            <a:ext cx="10131425" cy="4001281"/>
          </a:xfrm>
        </p:spPr>
        <p:txBody>
          <a:bodyPr>
            <a:normAutofit lnSpcReduction="10000"/>
          </a:bodyPr>
          <a:lstStyle/>
          <a:p>
            <a:r>
              <a:rPr lang="en-US" sz="4400" dirty="0"/>
              <a:t>International trade concerns over child labor, pollution, dangerous working conditions</a:t>
            </a:r>
          </a:p>
          <a:p>
            <a:r>
              <a:rPr lang="en-US" sz="4400" dirty="0"/>
              <a:t>Cuba, Venezuela, Zimbabwe, Iran – “voluntarily or involuntarily cut off from the world”</a:t>
            </a:r>
          </a:p>
        </p:txBody>
      </p:sp>
    </p:spTree>
    <p:extLst>
      <p:ext uri="{BB962C8B-B14F-4D97-AF65-F5344CB8AC3E}">
        <p14:creationId xmlns:p14="http://schemas.microsoft.com/office/powerpoint/2010/main" val="4006688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white"/>
                </a:solidFill>
              </a:rPr>
              <a:t>Episode 3 – Economic Systems and Macroeconomics</a:t>
            </a:r>
            <a:endParaRPr lang="en-US" dirty="0"/>
          </a:p>
        </p:txBody>
      </p:sp>
      <p:sp>
        <p:nvSpPr>
          <p:cNvPr id="3" name="Content Placeholder 2"/>
          <p:cNvSpPr>
            <a:spLocks noGrp="1"/>
          </p:cNvSpPr>
          <p:nvPr>
            <p:ph idx="1"/>
          </p:nvPr>
        </p:nvSpPr>
        <p:spPr/>
        <p:txBody>
          <a:bodyPr>
            <a:noAutofit/>
          </a:bodyPr>
          <a:lstStyle/>
          <a:p>
            <a:r>
              <a:rPr lang="en-US" sz="4000" dirty="0" smtClean="0"/>
              <a:t>Economic System is reflected by 1) What will we produce?, 2) How will we produce it?, and 3) Who gets it?</a:t>
            </a:r>
          </a:p>
          <a:p>
            <a:r>
              <a:rPr lang="en-US" sz="4000" dirty="0" smtClean="0"/>
              <a:t>Free Market/Capitalism, Command/Centrally Planned, Socialist, Communist</a:t>
            </a:r>
            <a:endParaRPr lang="en-US" sz="4000" dirty="0"/>
          </a:p>
        </p:txBody>
      </p:sp>
    </p:spTree>
    <p:extLst>
      <p:ext uri="{BB962C8B-B14F-4D97-AF65-F5344CB8AC3E}">
        <p14:creationId xmlns:p14="http://schemas.microsoft.com/office/powerpoint/2010/main" val="1216758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E916-7F26-4B61-AF3C-361549334936}"/>
              </a:ext>
            </a:extLst>
          </p:cNvPr>
          <p:cNvSpPr>
            <a:spLocks noGrp="1"/>
          </p:cNvSpPr>
          <p:nvPr>
            <p:ph type="title"/>
          </p:nvPr>
        </p:nvSpPr>
        <p:spPr/>
        <p:txBody>
          <a:bodyPr/>
          <a:lstStyle/>
          <a:p>
            <a:r>
              <a:rPr lang="en-US" b="1" dirty="0"/>
              <a:t>Episode 3 – Economic Systems and Macroeconomics</a:t>
            </a:r>
          </a:p>
        </p:txBody>
      </p:sp>
      <p:sp>
        <p:nvSpPr>
          <p:cNvPr id="3" name="Content Placeholder 2">
            <a:extLst>
              <a:ext uri="{FF2B5EF4-FFF2-40B4-BE49-F238E27FC236}">
                <a16:creationId xmlns:a16="http://schemas.microsoft.com/office/drawing/2014/main" id="{9D9F5206-6FA8-43B3-A446-4FB54FA31F8F}"/>
              </a:ext>
            </a:extLst>
          </p:cNvPr>
          <p:cNvSpPr>
            <a:spLocks noGrp="1"/>
          </p:cNvSpPr>
          <p:nvPr>
            <p:ph idx="1"/>
          </p:nvPr>
        </p:nvSpPr>
        <p:spPr>
          <a:xfrm>
            <a:off x="685801" y="2142067"/>
            <a:ext cx="10131425" cy="4106333"/>
          </a:xfrm>
        </p:spPr>
        <p:txBody>
          <a:bodyPr>
            <a:normAutofit/>
          </a:bodyPr>
          <a:lstStyle/>
          <a:p>
            <a:r>
              <a:rPr lang="en-US" sz="4000" dirty="0"/>
              <a:t>Karl Marx – The theory of communism may be summed up in the single sentence: abolition of private property</a:t>
            </a:r>
          </a:p>
          <a:p>
            <a:r>
              <a:rPr lang="en-US" sz="4000" dirty="0"/>
              <a:t>Communism in China, Cuba, Soviet Union (but not really); command argument only in North Korea and nostalgic Cubans and Russians (?)</a:t>
            </a:r>
          </a:p>
        </p:txBody>
      </p:sp>
    </p:spTree>
    <p:extLst>
      <p:ext uri="{BB962C8B-B14F-4D97-AF65-F5344CB8AC3E}">
        <p14:creationId xmlns:p14="http://schemas.microsoft.com/office/powerpoint/2010/main" val="2667655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97DB-CF15-41C6-B1A4-144CB507AA5C}"/>
              </a:ext>
            </a:extLst>
          </p:cNvPr>
          <p:cNvSpPr>
            <a:spLocks noGrp="1"/>
          </p:cNvSpPr>
          <p:nvPr>
            <p:ph type="title"/>
          </p:nvPr>
        </p:nvSpPr>
        <p:spPr/>
        <p:txBody>
          <a:bodyPr/>
          <a:lstStyle/>
          <a:p>
            <a:r>
              <a:rPr lang="en-US" b="1" dirty="0">
                <a:solidFill>
                  <a:prstClr val="white"/>
                </a:solidFill>
              </a:rPr>
              <a:t>Episode 3 – Economic Systems and Macroeconomics</a:t>
            </a:r>
            <a:endParaRPr lang="en-US" b="1" dirty="0"/>
          </a:p>
        </p:txBody>
      </p:sp>
      <p:sp>
        <p:nvSpPr>
          <p:cNvPr id="3" name="Content Placeholder 2">
            <a:extLst>
              <a:ext uri="{FF2B5EF4-FFF2-40B4-BE49-F238E27FC236}">
                <a16:creationId xmlns:a16="http://schemas.microsoft.com/office/drawing/2014/main" id="{8AD83D69-5CB6-4BFF-8EC4-C0FE05966B02}"/>
              </a:ext>
            </a:extLst>
          </p:cNvPr>
          <p:cNvSpPr>
            <a:spLocks noGrp="1"/>
          </p:cNvSpPr>
          <p:nvPr>
            <p:ph idx="1"/>
          </p:nvPr>
        </p:nvSpPr>
        <p:spPr>
          <a:xfrm>
            <a:off x="685801" y="2142067"/>
            <a:ext cx="10131425" cy="3912504"/>
          </a:xfrm>
        </p:spPr>
        <p:txBody>
          <a:bodyPr>
            <a:normAutofit/>
          </a:bodyPr>
          <a:lstStyle/>
          <a:p>
            <a:r>
              <a:rPr lang="en-US" sz="4000" dirty="0"/>
              <a:t>Adam Smith – It is not from the benevolence of the butcher, the brewer, or the baker that we expect our dinner, but from their regard to their own interest.</a:t>
            </a:r>
          </a:p>
          <a:p>
            <a:r>
              <a:rPr lang="en-US" sz="4000" dirty="0"/>
              <a:t>If there’s no demand for a product, resources won’t be wasted on it</a:t>
            </a:r>
          </a:p>
        </p:txBody>
      </p:sp>
    </p:spTree>
    <p:extLst>
      <p:ext uri="{BB962C8B-B14F-4D97-AF65-F5344CB8AC3E}">
        <p14:creationId xmlns:p14="http://schemas.microsoft.com/office/powerpoint/2010/main" val="3991073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147</TotalTime>
  <Words>584</Words>
  <Application>Microsoft Office PowerPoint</Application>
  <PresentationFormat>Widescreen</PresentationFormat>
  <Paragraphs>43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Economics Notes  (Week One)</vt:lpstr>
      <vt:lpstr>Episode 2 – Specialization and Trade</vt:lpstr>
      <vt:lpstr>Episode 2 – Specialization and Trade</vt:lpstr>
      <vt:lpstr>Episode 2 – Specialization and Trade</vt:lpstr>
      <vt:lpstr>Episode 2 – Specialization and Trade</vt:lpstr>
      <vt:lpstr>Episode 2 – Specialization and Trade</vt:lpstr>
      <vt:lpstr>Episode 3 – Economic Systems and Macroeconomics</vt:lpstr>
      <vt:lpstr>Episode 3 – Economic Systems and Macroeconomics</vt:lpstr>
      <vt:lpstr>Episode 3 – Economic Systems and Macroeconomics</vt:lpstr>
      <vt:lpstr>Episode 3 – Economic Systems and Macroeconomics</vt:lpstr>
      <vt:lpstr>Episode 3 – Economic Systems and Macroeconomics</vt:lpstr>
      <vt:lpstr>Episode 4 – Supply and Demand</vt:lpstr>
      <vt:lpstr>Episode 4 – Supply and Demand</vt:lpstr>
      <vt:lpstr>Episode 4 – Supply and Demand</vt:lpstr>
      <vt:lpstr>Episode 4 – Supply and Demand</vt:lpstr>
      <vt:lpstr>PowerPoint Presentation</vt:lpstr>
      <vt:lpstr>PowerPoint Presentation</vt:lpstr>
      <vt:lpstr>PowerPoint Presentation</vt:lpstr>
      <vt:lpstr>Episode 4 – Supply and Demand</vt:lpstr>
      <vt:lpstr>Episode 4 – Supply and Demand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Lessons  (Week One)</dc:title>
  <dc:creator>Stephen Bardelline</dc:creator>
  <cp:lastModifiedBy>Stephen Bardelline</cp:lastModifiedBy>
  <cp:revision>16</cp:revision>
  <dcterms:created xsi:type="dcterms:W3CDTF">2020-04-14T01:32:17Z</dcterms:created>
  <dcterms:modified xsi:type="dcterms:W3CDTF">2020-04-15T03:11:18Z</dcterms:modified>
</cp:coreProperties>
</file>