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7BF0F3-E66E-4B05-B5CF-CC85DFC01CA7}"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324962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BF0F3-E66E-4B05-B5CF-CC85DFC01CA7}"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115753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BF0F3-E66E-4B05-B5CF-CC85DFC01CA7}"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329316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BF0F3-E66E-4B05-B5CF-CC85DFC01CA7}"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5E4C5-CF29-4BA2-ABC8-B75CE50855AB}"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4242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BF0F3-E66E-4B05-B5CF-CC85DFC01CA7}"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184924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C7BF0F3-E66E-4B05-B5CF-CC85DFC01CA7}"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3191395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C7BF0F3-E66E-4B05-B5CF-CC85DFC01CA7}"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1601573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BF0F3-E66E-4B05-B5CF-CC85DFC01CA7}"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101440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BF0F3-E66E-4B05-B5CF-CC85DFC01CA7}"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85943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BF0F3-E66E-4B05-B5CF-CC85DFC01CA7}"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254133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7BF0F3-E66E-4B05-B5CF-CC85DFC01CA7}"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168654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7BF0F3-E66E-4B05-B5CF-CC85DFC01CA7}"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179425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7BF0F3-E66E-4B05-B5CF-CC85DFC01CA7}" type="datetimeFigureOut">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312611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7BF0F3-E66E-4B05-B5CF-CC85DFC01CA7}"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2162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C7BF0F3-E66E-4B05-B5CF-CC85DFC01CA7}" type="datetimeFigureOut">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306518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BF0F3-E66E-4B05-B5CF-CC85DFC01CA7}"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396346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7BF0F3-E66E-4B05-B5CF-CC85DFC01CA7}"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5E4C5-CF29-4BA2-ABC8-B75CE50855AB}" type="slidenum">
              <a:rPr lang="en-US" smtClean="0"/>
              <a:t>‹#›</a:t>
            </a:fld>
            <a:endParaRPr lang="en-US"/>
          </a:p>
        </p:txBody>
      </p:sp>
    </p:spTree>
    <p:extLst>
      <p:ext uri="{BB962C8B-B14F-4D97-AF65-F5344CB8AC3E}">
        <p14:creationId xmlns:p14="http://schemas.microsoft.com/office/powerpoint/2010/main" val="160309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C7BF0F3-E66E-4B05-B5CF-CC85DFC01CA7}" type="datetimeFigureOut">
              <a:rPr lang="en-US" smtClean="0"/>
              <a:t>5/11/2020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425E4C5-CF29-4BA2-ABC8-B75CE50855AB}" type="slidenum">
              <a:rPr lang="en-US" smtClean="0"/>
              <a:t>‹#›</a:t>
            </a:fld>
            <a:endParaRPr lang="en-US"/>
          </a:p>
        </p:txBody>
      </p:sp>
    </p:spTree>
    <p:extLst>
      <p:ext uri="{BB962C8B-B14F-4D97-AF65-F5344CB8AC3E}">
        <p14:creationId xmlns:p14="http://schemas.microsoft.com/office/powerpoint/2010/main" val="3961986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t>Economics Lessons</a:t>
            </a:r>
            <a:endParaRPr lang="en-US" sz="6600" b="1" dirty="0"/>
          </a:p>
        </p:txBody>
      </p:sp>
      <p:sp>
        <p:nvSpPr>
          <p:cNvPr id="3" name="Subtitle 2"/>
          <p:cNvSpPr>
            <a:spLocks noGrp="1"/>
          </p:cNvSpPr>
          <p:nvPr>
            <p:ph type="subTitle" idx="1"/>
          </p:nvPr>
        </p:nvSpPr>
        <p:spPr/>
        <p:txBody>
          <a:bodyPr>
            <a:normAutofit/>
          </a:bodyPr>
          <a:lstStyle/>
          <a:p>
            <a:r>
              <a:rPr lang="en-US" sz="3600" b="1" dirty="0" smtClean="0"/>
              <a:t>Week 5 (May 11-15)</a:t>
            </a:r>
            <a:endParaRPr lang="en-US" sz="3600" b="1" dirty="0"/>
          </a:p>
        </p:txBody>
      </p:sp>
    </p:spTree>
    <p:extLst>
      <p:ext uri="{BB962C8B-B14F-4D97-AF65-F5344CB8AC3E}">
        <p14:creationId xmlns:p14="http://schemas.microsoft.com/office/powerpoint/2010/main" val="94084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83860"/>
          </a:xfrm>
        </p:spPr>
        <p:txBody>
          <a:bodyPr>
            <a:normAutofit/>
          </a:bodyPr>
          <a:lstStyle/>
          <a:p>
            <a:r>
              <a:rPr lang="en-US" b="1" dirty="0" smtClean="0"/>
              <a:t>Ep. 19 – Markets, Efficiency, &amp; Price Signals</a:t>
            </a:r>
            <a:endParaRPr lang="en-US" b="1" dirty="0"/>
          </a:p>
        </p:txBody>
      </p:sp>
      <p:sp>
        <p:nvSpPr>
          <p:cNvPr id="3" name="Content Placeholder 2"/>
          <p:cNvSpPr>
            <a:spLocks noGrp="1"/>
          </p:cNvSpPr>
          <p:nvPr>
            <p:ph sz="quarter" idx="13"/>
          </p:nvPr>
        </p:nvSpPr>
        <p:spPr>
          <a:xfrm>
            <a:off x="339633" y="1733006"/>
            <a:ext cx="11251475" cy="4423954"/>
          </a:xfrm>
        </p:spPr>
        <p:txBody>
          <a:bodyPr>
            <a:noAutofit/>
          </a:bodyPr>
          <a:lstStyle/>
          <a:p>
            <a:r>
              <a:rPr lang="en-US" sz="2600" b="1" dirty="0" smtClean="0"/>
              <a:t>Productive efficiency:</a:t>
            </a:r>
            <a:r>
              <a:rPr lang="en-US" sz="2600" dirty="0" smtClean="0"/>
              <a:t> products made at the lowest cost</a:t>
            </a:r>
          </a:p>
          <a:p>
            <a:r>
              <a:rPr lang="en-US" sz="2600" b="1" dirty="0" smtClean="0"/>
              <a:t>Allocative efficiency:</a:t>
            </a:r>
            <a:r>
              <a:rPr lang="en-US" sz="2600" dirty="0" smtClean="0"/>
              <a:t> production represents consumer preferences</a:t>
            </a:r>
          </a:p>
          <a:p>
            <a:r>
              <a:rPr lang="en-US" sz="2600" dirty="0" smtClean="0"/>
              <a:t>General movement away from central planning (seen as inefficient)</a:t>
            </a:r>
          </a:p>
          <a:p>
            <a:r>
              <a:rPr lang="en-US" sz="2600" dirty="0" smtClean="0"/>
              <a:t>“Central planners are less likely to be </a:t>
            </a:r>
            <a:r>
              <a:rPr lang="en-US" sz="2600" dirty="0" err="1" smtClean="0"/>
              <a:t>allocatively</a:t>
            </a:r>
            <a:r>
              <a:rPr lang="en-US" sz="2600" dirty="0" smtClean="0"/>
              <a:t> efficient because they have a harder time getting feedback about what people want”</a:t>
            </a:r>
          </a:p>
          <a:p>
            <a:r>
              <a:rPr lang="en-US" sz="2600" b="1" i="1" dirty="0" smtClean="0"/>
              <a:t>Market research </a:t>
            </a:r>
            <a:r>
              <a:rPr lang="en-US" sz="2600" dirty="0" smtClean="0"/>
              <a:t>and </a:t>
            </a:r>
            <a:r>
              <a:rPr lang="en-US" sz="2600" b="1" i="1" dirty="0" smtClean="0"/>
              <a:t>price signals </a:t>
            </a:r>
            <a:r>
              <a:rPr lang="en-US" sz="2600" dirty="0" smtClean="0"/>
              <a:t>give producers info in a free market and help to use resources efficiently – </a:t>
            </a:r>
            <a:r>
              <a:rPr lang="en-US" sz="2600" b="1" i="1" dirty="0" smtClean="0"/>
              <a:t>incentives</a:t>
            </a:r>
            <a:r>
              <a:rPr lang="en-US" sz="2600" dirty="0" smtClean="0"/>
              <a:t>, </a:t>
            </a:r>
            <a:r>
              <a:rPr lang="en-US" sz="2600" b="1" i="1" dirty="0" smtClean="0"/>
              <a:t>competition</a:t>
            </a:r>
            <a:r>
              <a:rPr lang="en-US" sz="2600" dirty="0" smtClean="0"/>
              <a:t> are key pieces</a:t>
            </a:r>
            <a:endParaRPr lang="en-US" sz="2600" dirty="0"/>
          </a:p>
        </p:txBody>
      </p:sp>
    </p:spTree>
    <p:extLst>
      <p:ext uri="{BB962C8B-B14F-4D97-AF65-F5344CB8AC3E}">
        <p14:creationId xmlns:p14="http://schemas.microsoft.com/office/powerpoint/2010/main" val="1039367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14192"/>
          </a:xfrm>
        </p:spPr>
        <p:txBody>
          <a:bodyPr/>
          <a:lstStyle/>
          <a:p>
            <a:r>
              <a:rPr lang="en-US" b="1" dirty="0">
                <a:solidFill>
                  <a:prstClr val="black"/>
                </a:solidFill>
              </a:rPr>
              <a:t>Ep. 19 – Markets, Efficiency, &amp; Price Signals</a:t>
            </a:r>
            <a:endParaRPr lang="en-US" dirty="0"/>
          </a:p>
        </p:txBody>
      </p:sp>
      <p:sp>
        <p:nvSpPr>
          <p:cNvPr id="3" name="Content Placeholder 2"/>
          <p:cNvSpPr>
            <a:spLocks noGrp="1"/>
          </p:cNvSpPr>
          <p:nvPr>
            <p:ph sz="quarter" idx="13"/>
          </p:nvPr>
        </p:nvSpPr>
        <p:spPr>
          <a:xfrm>
            <a:off x="913774" y="1733006"/>
            <a:ext cx="10363826" cy="4441371"/>
          </a:xfrm>
        </p:spPr>
        <p:txBody>
          <a:bodyPr>
            <a:normAutofit/>
          </a:bodyPr>
          <a:lstStyle/>
          <a:p>
            <a:r>
              <a:rPr lang="en-US" sz="3200" dirty="0" smtClean="0"/>
              <a:t>Markets aren’t perfect and can fail to meet needs</a:t>
            </a:r>
          </a:p>
          <a:p>
            <a:pPr lvl="1"/>
            <a:r>
              <a:rPr lang="en-US" sz="2800" dirty="0" smtClean="0"/>
              <a:t>FDA regulations, national defense, public education</a:t>
            </a:r>
          </a:p>
          <a:p>
            <a:r>
              <a:rPr lang="en-US" sz="3200" b="1" dirty="0" smtClean="0"/>
              <a:t>PRICE GOUGING:</a:t>
            </a:r>
            <a:r>
              <a:rPr lang="en-US" sz="3200" dirty="0" smtClean="0"/>
              <a:t> raising prices on essential items</a:t>
            </a:r>
          </a:p>
          <a:p>
            <a:pPr lvl="1"/>
            <a:r>
              <a:rPr lang="en-US" sz="2800" dirty="0" smtClean="0"/>
              <a:t>Debate over anti-price gouging laws</a:t>
            </a:r>
          </a:p>
          <a:p>
            <a:pPr lvl="1"/>
            <a:r>
              <a:rPr lang="en-US" sz="2800" dirty="0" smtClean="0"/>
              <a:t>Long-run effect vs. short-term benefit</a:t>
            </a:r>
          </a:p>
          <a:p>
            <a:r>
              <a:rPr lang="en-US" sz="3200" dirty="0" smtClean="0"/>
              <a:t>Role of </a:t>
            </a:r>
            <a:r>
              <a:rPr lang="en-US" sz="3200" b="1" i="1" dirty="0" smtClean="0"/>
              <a:t>private business vs. government </a:t>
            </a:r>
            <a:r>
              <a:rPr lang="en-US" sz="3200" dirty="0" smtClean="0"/>
              <a:t>in times of crisis – think of current pandemic</a:t>
            </a:r>
          </a:p>
        </p:txBody>
      </p:sp>
    </p:spTree>
    <p:extLst>
      <p:ext uri="{BB962C8B-B14F-4D97-AF65-F5344CB8AC3E}">
        <p14:creationId xmlns:p14="http://schemas.microsoft.com/office/powerpoint/2010/main" val="3017931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70649"/>
          </a:xfrm>
        </p:spPr>
        <p:txBody>
          <a:bodyPr/>
          <a:lstStyle/>
          <a:p>
            <a:r>
              <a:rPr lang="en-US" b="1" dirty="0">
                <a:solidFill>
                  <a:prstClr val="black"/>
                </a:solidFill>
              </a:rPr>
              <a:t>Ep. 19 – Markets, Efficiency, &amp; Price Signals</a:t>
            </a:r>
            <a:endParaRPr lang="en-US" dirty="0"/>
          </a:p>
        </p:txBody>
      </p:sp>
      <p:sp>
        <p:nvSpPr>
          <p:cNvPr id="3" name="Content Placeholder 2"/>
          <p:cNvSpPr>
            <a:spLocks noGrp="1"/>
          </p:cNvSpPr>
          <p:nvPr>
            <p:ph sz="quarter" idx="13"/>
          </p:nvPr>
        </p:nvSpPr>
        <p:spPr>
          <a:xfrm>
            <a:off x="913774" y="1602377"/>
            <a:ext cx="10363826" cy="4937760"/>
          </a:xfrm>
        </p:spPr>
        <p:txBody>
          <a:bodyPr>
            <a:noAutofit/>
          </a:bodyPr>
          <a:lstStyle/>
          <a:p>
            <a:r>
              <a:rPr lang="en-US" sz="2800" dirty="0" smtClean="0"/>
              <a:t>Below-cost pricing/predatory pricing</a:t>
            </a:r>
          </a:p>
          <a:p>
            <a:pPr lvl="1"/>
            <a:r>
              <a:rPr lang="en-US" sz="2400" dirty="0" smtClean="0"/>
              <a:t>Keeping prices low even at a loss in order to force out competitors</a:t>
            </a:r>
          </a:p>
          <a:p>
            <a:pPr lvl="1"/>
            <a:r>
              <a:rPr lang="en-US" sz="2400" dirty="0" smtClean="0"/>
              <a:t>Eventual need to raise prices and no guarantee it’s worth it</a:t>
            </a:r>
          </a:p>
          <a:p>
            <a:r>
              <a:rPr lang="en-US" sz="2800" dirty="0" smtClean="0"/>
              <a:t>Corporate greed, inequality, and disregard for the environment can lead to question of whether markets are evil</a:t>
            </a:r>
          </a:p>
          <a:p>
            <a:r>
              <a:rPr lang="en-US" sz="2800" dirty="0" smtClean="0"/>
              <a:t>Debate over coexistence of capitalism and altruism</a:t>
            </a:r>
          </a:p>
          <a:p>
            <a:r>
              <a:rPr lang="en-US" sz="2800" dirty="0" smtClean="0"/>
              <a:t>Capitalism as crowdfunding</a:t>
            </a:r>
            <a:endParaRPr lang="en-US" sz="2800" dirty="0"/>
          </a:p>
        </p:txBody>
      </p:sp>
    </p:spTree>
    <p:extLst>
      <p:ext uri="{BB962C8B-B14F-4D97-AF65-F5344CB8AC3E}">
        <p14:creationId xmlns:p14="http://schemas.microsoft.com/office/powerpoint/2010/main" val="1458616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35814"/>
          </a:xfrm>
        </p:spPr>
        <p:txBody>
          <a:bodyPr/>
          <a:lstStyle/>
          <a:p>
            <a:r>
              <a:rPr lang="en-US" b="1" dirty="0">
                <a:solidFill>
                  <a:prstClr val="black"/>
                </a:solidFill>
              </a:rPr>
              <a:t>Ep. 19 – Markets, Efficiency, &amp; Price Signals</a:t>
            </a:r>
            <a:endParaRPr lang="en-US" dirty="0"/>
          </a:p>
        </p:txBody>
      </p:sp>
      <p:sp>
        <p:nvSpPr>
          <p:cNvPr id="3" name="Content Placeholder 2"/>
          <p:cNvSpPr>
            <a:spLocks noGrp="1"/>
          </p:cNvSpPr>
          <p:nvPr>
            <p:ph sz="quarter" idx="13"/>
          </p:nvPr>
        </p:nvSpPr>
        <p:spPr>
          <a:xfrm>
            <a:off x="913774" y="1524000"/>
            <a:ext cx="10363826" cy="4737463"/>
          </a:xfrm>
        </p:spPr>
        <p:txBody>
          <a:bodyPr>
            <a:normAutofit/>
          </a:bodyPr>
          <a:lstStyle/>
          <a:p>
            <a:r>
              <a:rPr lang="en-US" sz="3200" b="1" dirty="0" smtClean="0"/>
              <a:t>Wrap-Up Thoughts (from video)</a:t>
            </a:r>
          </a:p>
          <a:p>
            <a:pPr lvl="1"/>
            <a:r>
              <a:rPr lang="en-US" sz="2800" dirty="0" smtClean="0"/>
              <a:t>If you don’t like the policies of a place, don’t buy from them</a:t>
            </a:r>
          </a:p>
          <a:p>
            <a:pPr lvl="1"/>
            <a:r>
              <a:rPr lang="en-US" sz="2800" dirty="0" smtClean="0"/>
              <a:t>It’s on us to seek out companies that do better</a:t>
            </a:r>
          </a:p>
          <a:p>
            <a:pPr lvl="1"/>
            <a:r>
              <a:rPr lang="en-US" sz="2800" dirty="0" smtClean="0"/>
              <a:t>There are shared societal goals and decisions made on how to spend our time, energy, and money</a:t>
            </a:r>
          </a:p>
          <a:p>
            <a:pPr lvl="1"/>
            <a:r>
              <a:rPr lang="en-US" sz="2800" dirty="0" smtClean="0"/>
              <a:t>Paying a higher price based on conscience isn’t always an option</a:t>
            </a:r>
            <a:endParaRPr lang="en-US" sz="2800" dirty="0"/>
          </a:p>
        </p:txBody>
      </p:sp>
    </p:spTree>
    <p:extLst>
      <p:ext uri="{BB962C8B-B14F-4D97-AF65-F5344CB8AC3E}">
        <p14:creationId xmlns:p14="http://schemas.microsoft.com/office/powerpoint/2010/main" val="1231846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09689"/>
          </a:xfrm>
        </p:spPr>
        <p:txBody>
          <a:bodyPr/>
          <a:lstStyle/>
          <a:p>
            <a:r>
              <a:rPr lang="en-US" b="1" dirty="0" smtClean="0">
                <a:solidFill>
                  <a:prstClr val="black"/>
                </a:solidFill>
              </a:rPr>
              <a:t>Questions to consider</a:t>
            </a:r>
            <a:endParaRPr lang="en-US" dirty="0"/>
          </a:p>
        </p:txBody>
      </p:sp>
      <p:sp>
        <p:nvSpPr>
          <p:cNvPr id="3" name="Content Placeholder 2"/>
          <p:cNvSpPr>
            <a:spLocks noGrp="1"/>
          </p:cNvSpPr>
          <p:nvPr>
            <p:ph sz="quarter" idx="13"/>
          </p:nvPr>
        </p:nvSpPr>
        <p:spPr>
          <a:xfrm>
            <a:off x="913774" y="1576252"/>
            <a:ext cx="10363826" cy="4606834"/>
          </a:xfrm>
        </p:spPr>
        <p:txBody>
          <a:bodyPr>
            <a:noAutofit/>
          </a:bodyPr>
          <a:lstStyle/>
          <a:p>
            <a:pPr marL="0" indent="0">
              <a:buNone/>
            </a:pPr>
            <a:r>
              <a:rPr lang="en-US" sz="2800" dirty="0" smtClean="0"/>
              <a:t>Prepare your answers for these questions in preparation for Friday’s class meeting</a:t>
            </a:r>
          </a:p>
          <a:p>
            <a:pPr marL="457200" indent="-457200">
              <a:buFont typeface="+mj-lt"/>
              <a:buAutoNum type="arabicParenR"/>
            </a:pPr>
            <a:r>
              <a:rPr lang="en-US" sz="2800" dirty="0" smtClean="0"/>
              <a:t>What issues are important to focus on when addressing global poverty?</a:t>
            </a:r>
          </a:p>
          <a:p>
            <a:pPr marL="457200" indent="-457200">
              <a:buFont typeface="+mj-lt"/>
              <a:buAutoNum type="arabicParenR"/>
            </a:pPr>
            <a:r>
              <a:rPr lang="en-US" sz="2800" dirty="0" smtClean="0"/>
              <a:t>What are some ways to address income inequality in the U.S.?</a:t>
            </a:r>
          </a:p>
          <a:p>
            <a:pPr marL="457200" indent="-457200">
              <a:buFont typeface="+mj-lt"/>
              <a:buAutoNum type="arabicParenR"/>
            </a:pPr>
            <a:r>
              <a:rPr lang="en-US" sz="2800" dirty="0" smtClean="0"/>
              <a:t>Should there be rules on businesses like those against price-gouging or against predatory pricing?</a:t>
            </a:r>
            <a:endParaRPr lang="en-US" sz="2800" dirty="0"/>
          </a:p>
        </p:txBody>
      </p:sp>
    </p:spTree>
    <p:extLst>
      <p:ext uri="{BB962C8B-B14F-4D97-AF65-F5344CB8AC3E}">
        <p14:creationId xmlns:p14="http://schemas.microsoft.com/office/powerpoint/2010/main" val="3519426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31609"/>
          </a:xfrm>
        </p:spPr>
        <p:txBody>
          <a:bodyPr>
            <a:normAutofit/>
          </a:bodyPr>
          <a:lstStyle/>
          <a:p>
            <a:r>
              <a:rPr lang="en-US" sz="4000" b="1" dirty="0" smtClean="0"/>
              <a:t>Ep. 16 – Globalization &amp; Trade &amp; Poverty</a:t>
            </a:r>
            <a:endParaRPr lang="en-US" sz="4000" b="1" dirty="0"/>
          </a:p>
        </p:txBody>
      </p:sp>
      <p:sp>
        <p:nvSpPr>
          <p:cNvPr id="3" name="Content Placeholder 2"/>
          <p:cNvSpPr>
            <a:spLocks noGrp="1"/>
          </p:cNvSpPr>
          <p:nvPr>
            <p:ph sz="quarter" idx="13"/>
          </p:nvPr>
        </p:nvSpPr>
        <p:spPr>
          <a:xfrm>
            <a:off x="913774" y="1550125"/>
            <a:ext cx="10363826" cy="4807131"/>
          </a:xfrm>
        </p:spPr>
        <p:txBody>
          <a:bodyPr>
            <a:noAutofit/>
          </a:bodyPr>
          <a:lstStyle/>
          <a:p>
            <a:r>
              <a:rPr lang="en-US" sz="2400" dirty="0" smtClean="0"/>
              <a:t>United Nations goals for 2015</a:t>
            </a:r>
          </a:p>
          <a:p>
            <a:pPr lvl="1"/>
            <a:r>
              <a:rPr lang="en-US" sz="2000" dirty="0" smtClean="0"/>
              <a:t>Reduce childhood poverty</a:t>
            </a:r>
          </a:p>
          <a:p>
            <a:pPr lvl="1"/>
            <a:r>
              <a:rPr lang="en-US" sz="2000" dirty="0" smtClean="0"/>
              <a:t>Ensure gender equality</a:t>
            </a:r>
          </a:p>
          <a:p>
            <a:pPr lvl="1"/>
            <a:r>
              <a:rPr lang="en-US" sz="2000" dirty="0" smtClean="0"/>
              <a:t>Combat major diseases</a:t>
            </a:r>
          </a:p>
          <a:p>
            <a:pPr lvl="1"/>
            <a:r>
              <a:rPr lang="en-US" sz="2000" dirty="0" smtClean="0"/>
              <a:t>Eradicate extreme poverty and hunger</a:t>
            </a:r>
          </a:p>
          <a:p>
            <a:r>
              <a:rPr lang="en-US" sz="2400" b="1" dirty="0" smtClean="0"/>
              <a:t>Extreme poverty:</a:t>
            </a:r>
            <a:r>
              <a:rPr lang="en-US" sz="2400" dirty="0" smtClean="0"/>
              <a:t> severe deprivation of basic human needs, including food, safe drinking water, sanitation facilities, health, shelter, education, &amp; Information</a:t>
            </a:r>
          </a:p>
          <a:p>
            <a:r>
              <a:rPr lang="en-US" sz="2400" b="1" i="1" dirty="0" smtClean="0"/>
              <a:t>Extreme poverty has fallen </a:t>
            </a:r>
            <a:r>
              <a:rPr lang="en-US" sz="2400" dirty="0" smtClean="0"/>
              <a:t>thanks to better access to education, humanitarian aid, and globalization/trade</a:t>
            </a:r>
            <a:endParaRPr lang="en-US" sz="2400" dirty="0"/>
          </a:p>
        </p:txBody>
      </p:sp>
    </p:spTree>
    <p:extLst>
      <p:ext uri="{BB962C8B-B14F-4D97-AF65-F5344CB8AC3E}">
        <p14:creationId xmlns:p14="http://schemas.microsoft.com/office/powerpoint/2010/main" val="3995299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22900"/>
          </a:xfrm>
        </p:spPr>
        <p:txBody>
          <a:bodyPr/>
          <a:lstStyle/>
          <a:p>
            <a:r>
              <a:rPr lang="en-US" sz="4000" b="1" dirty="0">
                <a:solidFill>
                  <a:prstClr val="black"/>
                </a:solidFill>
              </a:rPr>
              <a:t>Ep. 16 – Globalization &amp; Trade &amp; Poverty</a:t>
            </a:r>
            <a:endParaRPr lang="en-US" dirty="0"/>
          </a:p>
        </p:txBody>
      </p:sp>
      <p:sp>
        <p:nvSpPr>
          <p:cNvPr id="3" name="Content Placeholder 2"/>
          <p:cNvSpPr>
            <a:spLocks noGrp="1"/>
          </p:cNvSpPr>
          <p:nvPr>
            <p:ph sz="quarter" idx="13"/>
          </p:nvPr>
        </p:nvSpPr>
        <p:spPr>
          <a:xfrm>
            <a:off x="913774" y="1541418"/>
            <a:ext cx="10363826" cy="4894216"/>
          </a:xfrm>
        </p:spPr>
        <p:txBody>
          <a:bodyPr>
            <a:noAutofit/>
          </a:bodyPr>
          <a:lstStyle/>
          <a:p>
            <a:r>
              <a:rPr lang="en-US" sz="2800" dirty="0" smtClean="0"/>
              <a:t>Economist Jeffrey Sachs – </a:t>
            </a:r>
            <a:r>
              <a:rPr lang="en-US" sz="2800" b="1" i="1" dirty="0" smtClean="0"/>
              <a:t>mobile phones </a:t>
            </a:r>
            <a:r>
              <a:rPr lang="en-US" sz="2800" dirty="0" smtClean="0"/>
              <a:t>are the </a:t>
            </a:r>
            <a:r>
              <a:rPr lang="en-US" sz="2800" b="1" i="1" dirty="0" smtClean="0"/>
              <a:t>“single most transformative technology”</a:t>
            </a:r>
            <a:r>
              <a:rPr lang="en-US" sz="2800" dirty="0" smtClean="0"/>
              <a:t> when it comes to the </a:t>
            </a:r>
            <a:r>
              <a:rPr lang="en-US" sz="2800" b="1" i="1" dirty="0" smtClean="0"/>
              <a:t>developing world</a:t>
            </a:r>
            <a:r>
              <a:rPr lang="en-US" sz="2800" dirty="0" smtClean="0"/>
              <a:t>. Why?</a:t>
            </a:r>
          </a:p>
          <a:p>
            <a:r>
              <a:rPr lang="en-US" sz="2800" b="1" dirty="0" smtClean="0"/>
              <a:t>Leapfrogging</a:t>
            </a:r>
            <a:r>
              <a:rPr lang="en-US" sz="2800" dirty="0" smtClean="0"/>
              <a:t> – skipping to better technology</a:t>
            </a:r>
          </a:p>
          <a:p>
            <a:r>
              <a:rPr lang="en-US" sz="2800" dirty="0" smtClean="0"/>
              <a:t>Development of </a:t>
            </a:r>
            <a:r>
              <a:rPr lang="en-US" sz="2800" b="1" dirty="0" smtClean="0"/>
              <a:t>globalization</a:t>
            </a:r>
          </a:p>
          <a:p>
            <a:pPr lvl="1"/>
            <a:r>
              <a:rPr lang="en-US" sz="2400" dirty="0" smtClean="0"/>
              <a:t>Competition for cheapest ways to make products</a:t>
            </a:r>
          </a:p>
          <a:p>
            <a:pPr lvl="1"/>
            <a:r>
              <a:rPr lang="en-US" sz="2400" dirty="0" smtClean="0"/>
              <a:t>Corporations/businesses and consumers win</a:t>
            </a:r>
          </a:p>
          <a:p>
            <a:pPr lvl="1"/>
            <a:r>
              <a:rPr lang="en-US" sz="2400" dirty="0" smtClean="0"/>
              <a:t>High-wage workers lose (jobs moved)</a:t>
            </a:r>
          </a:p>
          <a:p>
            <a:pPr lvl="1"/>
            <a:r>
              <a:rPr lang="en-US" sz="2400" dirty="0" smtClean="0"/>
              <a:t>Are low-wage workers winners or losers?</a:t>
            </a:r>
            <a:endParaRPr lang="en-US" sz="2400" dirty="0"/>
          </a:p>
        </p:txBody>
      </p:sp>
    </p:spTree>
    <p:extLst>
      <p:ext uri="{BB962C8B-B14F-4D97-AF65-F5344CB8AC3E}">
        <p14:creationId xmlns:p14="http://schemas.microsoft.com/office/powerpoint/2010/main" val="932741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70649"/>
          </a:xfrm>
        </p:spPr>
        <p:txBody>
          <a:bodyPr/>
          <a:lstStyle/>
          <a:p>
            <a:r>
              <a:rPr lang="en-US" sz="4000" b="1" dirty="0">
                <a:solidFill>
                  <a:prstClr val="black"/>
                </a:solidFill>
              </a:rPr>
              <a:t>Ep. 16 – Globalization &amp; Trade &amp; Poverty</a:t>
            </a:r>
            <a:endParaRPr lang="en-US" dirty="0"/>
          </a:p>
        </p:txBody>
      </p:sp>
      <p:sp>
        <p:nvSpPr>
          <p:cNvPr id="3" name="Content Placeholder 2"/>
          <p:cNvSpPr>
            <a:spLocks noGrp="1"/>
          </p:cNvSpPr>
          <p:nvPr>
            <p:ph sz="quarter" idx="13"/>
          </p:nvPr>
        </p:nvSpPr>
        <p:spPr>
          <a:xfrm>
            <a:off x="478971" y="1489166"/>
            <a:ext cx="10798629" cy="4824548"/>
          </a:xfrm>
        </p:spPr>
        <p:txBody>
          <a:bodyPr>
            <a:noAutofit/>
          </a:bodyPr>
          <a:lstStyle/>
          <a:p>
            <a:r>
              <a:rPr lang="en-US" sz="2400" b="1" dirty="0" smtClean="0"/>
              <a:t>Critiques of globalization</a:t>
            </a:r>
          </a:p>
          <a:p>
            <a:pPr lvl="1"/>
            <a:r>
              <a:rPr lang="en-US" sz="2400" dirty="0" smtClean="0"/>
              <a:t>Exploitation and oppression</a:t>
            </a:r>
          </a:p>
          <a:p>
            <a:pPr lvl="1"/>
            <a:r>
              <a:rPr lang="en-US" sz="2400" dirty="0" smtClean="0"/>
              <a:t>Different rules in developing vs. developed nations</a:t>
            </a:r>
          </a:p>
          <a:p>
            <a:pPr lvl="1"/>
            <a:r>
              <a:rPr lang="en-US" sz="2400" dirty="0" smtClean="0"/>
              <a:t>Lack of sustainability</a:t>
            </a:r>
          </a:p>
          <a:p>
            <a:r>
              <a:rPr lang="en-US" sz="2400" dirty="0" smtClean="0"/>
              <a:t>Awareness as first step to improvement</a:t>
            </a:r>
          </a:p>
          <a:p>
            <a:r>
              <a:rPr lang="en-US" sz="2400" dirty="0" smtClean="0"/>
              <a:t>Pushing for rise in competition as developing nations grow will increase wages</a:t>
            </a:r>
          </a:p>
          <a:p>
            <a:r>
              <a:rPr lang="en-US" sz="2400" b="1" dirty="0" smtClean="0"/>
              <a:t>Microcredit</a:t>
            </a:r>
            <a:r>
              <a:rPr lang="en-US" sz="2400" dirty="0" smtClean="0"/>
              <a:t> – loans to disadvantaged to encourage growth</a:t>
            </a:r>
          </a:p>
          <a:p>
            <a:r>
              <a:rPr lang="en-US" sz="2400" dirty="0" smtClean="0"/>
              <a:t>Enabling people to participate in the economy on their own terms</a:t>
            </a:r>
            <a:endParaRPr lang="en-US" sz="2400" dirty="0"/>
          </a:p>
        </p:txBody>
      </p:sp>
    </p:spTree>
    <p:extLst>
      <p:ext uri="{BB962C8B-B14F-4D97-AF65-F5344CB8AC3E}">
        <p14:creationId xmlns:p14="http://schemas.microsoft.com/office/powerpoint/2010/main" val="3143772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27106"/>
          </a:xfrm>
        </p:spPr>
        <p:txBody>
          <a:bodyPr/>
          <a:lstStyle/>
          <a:p>
            <a:r>
              <a:rPr lang="en-US" sz="4000" b="1" dirty="0">
                <a:solidFill>
                  <a:prstClr val="black"/>
                </a:solidFill>
              </a:rPr>
              <a:t>Ep. 16 – Globalization &amp; Trade &amp; Poverty</a:t>
            </a:r>
            <a:endParaRPr lang="en-US" dirty="0"/>
          </a:p>
        </p:txBody>
      </p:sp>
      <p:sp>
        <p:nvSpPr>
          <p:cNvPr id="3" name="Content Placeholder 2"/>
          <p:cNvSpPr>
            <a:spLocks noGrp="1"/>
          </p:cNvSpPr>
          <p:nvPr>
            <p:ph sz="quarter" idx="13"/>
          </p:nvPr>
        </p:nvSpPr>
        <p:spPr>
          <a:xfrm>
            <a:off x="913774" y="1558834"/>
            <a:ext cx="10363826" cy="4676503"/>
          </a:xfrm>
        </p:spPr>
        <p:txBody>
          <a:bodyPr>
            <a:noAutofit/>
          </a:bodyPr>
          <a:lstStyle/>
          <a:p>
            <a:r>
              <a:rPr lang="en-US" sz="2800" b="1" dirty="0" smtClean="0"/>
              <a:t>WRAP-UP THOUGHTS (from video)</a:t>
            </a:r>
          </a:p>
          <a:p>
            <a:pPr lvl="1"/>
            <a:r>
              <a:rPr lang="en-US" sz="2400" dirty="0" smtClean="0"/>
              <a:t>“In my experience, poor people are the world’s greatest entrepreneurs. Every day, they must innovate in order to survive. They remain poor because they do not have the opportunities to turn their creativity into sustainable income.”</a:t>
            </a:r>
          </a:p>
          <a:p>
            <a:pPr lvl="1"/>
            <a:r>
              <a:rPr lang="en-US" sz="2400" dirty="0" smtClean="0"/>
              <a:t>The challenge of progress being hard to stomach</a:t>
            </a:r>
          </a:p>
          <a:p>
            <a:pPr lvl="1"/>
            <a:r>
              <a:rPr lang="en-US" sz="2400" dirty="0" smtClean="0"/>
              <a:t>Some people getting out of poverty in the developing world with jobs, wages, and working conditions that are tough for many others to imagine</a:t>
            </a:r>
            <a:endParaRPr lang="en-US" sz="2400" dirty="0"/>
          </a:p>
        </p:txBody>
      </p:sp>
    </p:spTree>
    <p:extLst>
      <p:ext uri="{BB962C8B-B14F-4D97-AF65-F5344CB8AC3E}">
        <p14:creationId xmlns:p14="http://schemas.microsoft.com/office/powerpoint/2010/main" val="3639291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70649"/>
          </a:xfrm>
        </p:spPr>
        <p:txBody>
          <a:bodyPr>
            <a:normAutofit/>
          </a:bodyPr>
          <a:lstStyle/>
          <a:p>
            <a:r>
              <a:rPr lang="en-US" sz="4400" b="1" dirty="0" smtClean="0"/>
              <a:t>Ep. 17 – Income &amp; Wealth Inequality</a:t>
            </a:r>
            <a:endParaRPr lang="en-US" sz="4400" b="1" dirty="0"/>
          </a:p>
        </p:txBody>
      </p:sp>
      <p:sp>
        <p:nvSpPr>
          <p:cNvPr id="3" name="Content Placeholder 2"/>
          <p:cNvSpPr>
            <a:spLocks noGrp="1"/>
          </p:cNvSpPr>
          <p:nvPr>
            <p:ph sz="quarter" idx="13"/>
          </p:nvPr>
        </p:nvSpPr>
        <p:spPr>
          <a:xfrm>
            <a:off x="913774" y="1654630"/>
            <a:ext cx="6331757" cy="4659084"/>
          </a:xfrm>
        </p:spPr>
        <p:txBody>
          <a:bodyPr>
            <a:normAutofit fontScale="92500"/>
          </a:bodyPr>
          <a:lstStyle/>
          <a:p>
            <a:r>
              <a:rPr lang="en-US" sz="2400" b="1" dirty="0" smtClean="0"/>
              <a:t>Wealth Inequality </a:t>
            </a:r>
            <a:r>
              <a:rPr lang="en-US" sz="2400" dirty="0" smtClean="0"/>
              <a:t>represents differences in savings, pensions, real estate</a:t>
            </a:r>
          </a:p>
          <a:p>
            <a:r>
              <a:rPr lang="en-US" sz="2400" b="1" dirty="0" smtClean="0"/>
              <a:t>Income inequality </a:t>
            </a:r>
            <a:r>
              <a:rPr lang="en-US" sz="2400" dirty="0" smtClean="0"/>
              <a:t>represents difference in new earnings being added</a:t>
            </a:r>
          </a:p>
          <a:p>
            <a:r>
              <a:rPr lang="en-US" sz="2400" i="1" dirty="0" smtClean="0"/>
              <a:t>“at first, countries’ incomes were all bunched together, but with the industrial revolution the differences exploded…it pushed some countries forward onto the path to higher incomes while others stayed where they had been for millennia.”</a:t>
            </a:r>
            <a:endParaRPr lang="en-US" sz="2400" i="1" dirty="0"/>
          </a:p>
        </p:txBody>
      </p:sp>
      <p:pic>
        <p:nvPicPr>
          <p:cNvPr id="1026" name="Picture 2" descr="Chart: All of the World's Wealth in One Visual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146" y="1654629"/>
            <a:ext cx="4425133" cy="485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3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896774"/>
          </a:xfrm>
        </p:spPr>
        <p:txBody>
          <a:bodyPr/>
          <a:lstStyle/>
          <a:p>
            <a:r>
              <a:rPr lang="en-US" sz="4400" b="1" dirty="0">
                <a:solidFill>
                  <a:prstClr val="black"/>
                </a:solidFill>
              </a:rPr>
              <a:t>Ep. 17 – Income &amp; Wealth Inequality</a:t>
            </a:r>
            <a:endParaRPr lang="en-US" dirty="0"/>
          </a:p>
        </p:txBody>
      </p:sp>
      <p:sp>
        <p:nvSpPr>
          <p:cNvPr id="3" name="Content Placeholder 2"/>
          <p:cNvSpPr>
            <a:spLocks noGrp="1"/>
          </p:cNvSpPr>
          <p:nvPr>
            <p:ph sz="quarter" idx="13"/>
          </p:nvPr>
        </p:nvSpPr>
        <p:spPr>
          <a:xfrm>
            <a:off x="913774" y="1602377"/>
            <a:ext cx="6140169" cy="4876799"/>
          </a:xfrm>
        </p:spPr>
        <p:txBody>
          <a:bodyPr>
            <a:noAutofit/>
          </a:bodyPr>
          <a:lstStyle/>
          <a:p>
            <a:r>
              <a:rPr lang="en-US" sz="2400" dirty="0" smtClean="0"/>
              <a:t>Gap between the richest and poorest countries getting larger</a:t>
            </a:r>
          </a:p>
          <a:p>
            <a:r>
              <a:rPr lang="en-US" sz="2400" i="1" dirty="0" smtClean="0"/>
              <a:t>“The triumph of globalization and market capitalism has improved living standards for billions while concentrating billions among the few”</a:t>
            </a:r>
          </a:p>
          <a:p>
            <a:r>
              <a:rPr lang="en-US" sz="2400" dirty="0" smtClean="0"/>
              <a:t>The very poor are doing slightly better while the very rich have become much richer.</a:t>
            </a:r>
            <a:endParaRPr lang="en-US" sz="2400" dirty="0"/>
          </a:p>
        </p:txBody>
      </p:sp>
      <p:pic>
        <p:nvPicPr>
          <p:cNvPr id="2050" name="Picture 2" descr="Charts: Visualizing the Extreme Concentration of Global W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679" y="1602378"/>
            <a:ext cx="4547052" cy="454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218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79357"/>
          </a:xfrm>
        </p:spPr>
        <p:txBody>
          <a:bodyPr/>
          <a:lstStyle/>
          <a:p>
            <a:r>
              <a:rPr lang="en-US" sz="4400" b="1" dirty="0">
                <a:solidFill>
                  <a:prstClr val="black"/>
                </a:solidFill>
              </a:rPr>
              <a:t>Ep. 17 – Income &amp; Wealth Inequality</a:t>
            </a:r>
            <a:endParaRPr lang="en-US" dirty="0"/>
          </a:p>
        </p:txBody>
      </p:sp>
      <p:sp>
        <p:nvSpPr>
          <p:cNvPr id="3" name="Content Placeholder 2"/>
          <p:cNvSpPr>
            <a:spLocks noGrp="1"/>
          </p:cNvSpPr>
          <p:nvPr>
            <p:ph sz="quarter" idx="13"/>
          </p:nvPr>
        </p:nvSpPr>
        <p:spPr>
          <a:xfrm>
            <a:off x="470263" y="1619794"/>
            <a:ext cx="10807337" cy="4676503"/>
          </a:xfrm>
        </p:spPr>
        <p:txBody>
          <a:bodyPr>
            <a:noAutofit/>
          </a:bodyPr>
          <a:lstStyle/>
          <a:p>
            <a:r>
              <a:rPr lang="en-US" sz="2600" dirty="0" smtClean="0"/>
              <a:t>Inequality rising due to skill-biased technological change, reduced influence of unions, tax policies benefitting the rich, pay differential between </a:t>
            </a:r>
            <a:r>
              <a:rPr lang="en-US" sz="2600" dirty="0" err="1" smtClean="0"/>
              <a:t>ceo’s</a:t>
            </a:r>
            <a:r>
              <a:rPr lang="en-US" sz="2600" dirty="0" smtClean="0"/>
              <a:t> and workers, race &amp; gender inequality</a:t>
            </a:r>
          </a:p>
          <a:p>
            <a:r>
              <a:rPr lang="en-US" sz="2600" dirty="0" smtClean="0"/>
              <a:t>Doubled the percentage of those with a college degree living in poverty and nearly 4x the percentage of those with a high school degree living in poverty</a:t>
            </a:r>
          </a:p>
          <a:p>
            <a:r>
              <a:rPr lang="en-US" sz="2600" dirty="0" smtClean="0"/>
              <a:t>Trend of the top 1/5 earning greater percentage of income with the bottom 4/5 overall earning smaller percentage of income</a:t>
            </a:r>
          </a:p>
        </p:txBody>
      </p:sp>
    </p:spTree>
    <p:extLst>
      <p:ext uri="{BB962C8B-B14F-4D97-AF65-F5344CB8AC3E}">
        <p14:creationId xmlns:p14="http://schemas.microsoft.com/office/powerpoint/2010/main" val="3003139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905483"/>
          </a:xfrm>
        </p:spPr>
        <p:txBody>
          <a:bodyPr/>
          <a:lstStyle/>
          <a:p>
            <a:r>
              <a:rPr lang="en-US" sz="4400" b="1" dirty="0">
                <a:solidFill>
                  <a:prstClr val="black"/>
                </a:solidFill>
              </a:rPr>
              <a:t>Ep. 17 – Income &amp; Wealth Inequality</a:t>
            </a:r>
            <a:endParaRPr lang="en-US" dirty="0"/>
          </a:p>
        </p:txBody>
      </p:sp>
      <p:sp>
        <p:nvSpPr>
          <p:cNvPr id="3" name="Content Placeholder 2"/>
          <p:cNvSpPr>
            <a:spLocks noGrp="1"/>
          </p:cNvSpPr>
          <p:nvPr>
            <p:ph sz="quarter" idx="13"/>
          </p:nvPr>
        </p:nvSpPr>
        <p:spPr>
          <a:xfrm>
            <a:off x="539931" y="1680754"/>
            <a:ext cx="10737669" cy="4746172"/>
          </a:xfrm>
        </p:spPr>
        <p:txBody>
          <a:bodyPr>
            <a:noAutofit/>
          </a:bodyPr>
          <a:lstStyle/>
          <a:p>
            <a:r>
              <a:rPr lang="en-US" sz="3200" b="1" dirty="0" smtClean="0"/>
              <a:t>WRAP-UP THOUGHTS (from video)</a:t>
            </a:r>
          </a:p>
          <a:p>
            <a:pPr lvl="1"/>
            <a:r>
              <a:rPr lang="en-US" sz="2800" dirty="0" smtClean="0"/>
              <a:t>Greater income inequality can be associated with violence, drug abuse, incarceration rate with the RICH having a greater say in politics, power, and public policy</a:t>
            </a:r>
          </a:p>
          <a:p>
            <a:pPr lvl="1"/>
            <a:r>
              <a:rPr lang="en-US" sz="2800" dirty="0" smtClean="0"/>
              <a:t>What to do about the inequality?</a:t>
            </a:r>
          </a:p>
          <a:p>
            <a:pPr lvl="2"/>
            <a:r>
              <a:rPr lang="en-US" sz="2400" dirty="0" smtClean="0"/>
              <a:t>Education, affordable child care, social safety net, increase in minimum wage</a:t>
            </a:r>
          </a:p>
          <a:p>
            <a:pPr lvl="2"/>
            <a:r>
              <a:rPr lang="en-US" sz="2400" dirty="0" smtClean="0"/>
              <a:t>Changes to the tax rates, changes to regulation, changes to bureaucracy</a:t>
            </a:r>
            <a:endParaRPr lang="en-US" sz="2400" dirty="0"/>
          </a:p>
        </p:txBody>
      </p:sp>
    </p:spTree>
    <p:extLst>
      <p:ext uri="{BB962C8B-B14F-4D97-AF65-F5344CB8AC3E}">
        <p14:creationId xmlns:p14="http://schemas.microsoft.com/office/powerpoint/2010/main" val="1873240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2911</TotalTime>
  <Words>926</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Tw Cen MT</vt:lpstr>
      <vt:lpstr>Droplet</vt:lpstr>
      <vt:lpstr>Economics Lessons</vt:lpstr>
      <vt:lpstr>Ep. 16 – Globalization &amp; Trade &amp; Poverty</vt:lpstr>
      <vt:lpstr>Ep. 16 – Globalization &amp; Trade &amp; Poverty</vt:lpstr>
      <vt:lpstr>Ep. 16 – Globalization &amp; Trade &amp; Poverty</vt:lpstr>
      <vt:lpstr>Ep. 16 – Globalization &amp; Trade &amp; Poverty</vt:lpstr>
      <vt:lpstr>Ep. 17 – Income &amp; Wealth Inequality</vt:lpstr>
      <vt:lpstr>Ep. 17 – Income &amp; Wealth Inequality</vt:lpstr>
      <vt:lpstr>Ep. 17 – Income &amp; Wealth Inequality</vt:lpstr>
      <vt:lpstr>Ep. 17 – Income &amp; Wealth Inequality</vt:lpstr>
      <vt:lpstr>Ep. 19 – Markets, Efficiency, &amp; Price Signals</vt:lpstr>
      <vt:lpstr>Ep. 19 – Markets, Efficiency, &amp; Price Signals</vt:lpstr>
      <vt:lpstr>Ep. 19 – Markets, Efficiency, &amp; Price Signals</vt:lpstr>
      <vt:lpstr>Ep. 19 – Markets, Efficiency, &amp; Price Signals</vt:lpstr>
      <vt:lpstr>Questions to consider</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Lessons</dc:title>
  <dc:creator>Stephen Bardelline</dc:creator>
  <cp:lastModifiedBy>Stephen Bardelline</cp:lastModifiedBy>
  <cp:revision>15</cp:revision>
  <dcterms:created xsi:type="dcterms:W3CDTF">2020-05-11T20:38:06Z</dcterms:created>
  <dcterms:modified xsi:type="dcterms:W3CDTF">2020-05-13T21:09:24Z</dcterms:modified>
</cp:coreProperties>
</file>