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1" r:id="rId8"/>
    <p:sldId id="262" r:id="rId9"/>
    <p:sldId id="267" r:id="rId10"/>
    <p:sldId id="264" r:id="rId11"/>
    <p:sldId id="265" r:id="rId12"/>
    <p:sldId id="266"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393FB15-9761-4AC3-967B-642FC195710D}" type="datetimeFigureOut">
              <a:rPr lang="en-US" smtClean="0"/>
              <a:t>5/5/2020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21ADABFD-2A15-4A64-8F0F-98E93E9719B2}" type="slidenum">
              <a:rPr lang="en-US" smtClean="0"/>
              <a:t>‹#›</a:t>
            </a:fld>
            <a:endParaRPr lang="en-US"/>
          </a:p>
        </p:txBody>
      </p:sp>
    </p:spTree>
    <p:extLst>
      <p:ext uri="{BB962C8B-B14F-4D97-AF65-F5344CB8AC3E}">
        <p14:creationId xmlns:p14="http://schemas.microsoft.com/office/powerpoint/2010/main" val="26324187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393FB15-9761-4AC3-967B-642FC195710D}"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DABFD-2A15-4A64-8F0F-98E93E9719B2}" type="slidenum">
              <a:rPr lang="en-US" smtClean="0"/>
              <a:t>‹#›</a:t>
            </a:fld>
            <a:endParaRPr lang="en-US"/>
          </a:p>
        </p:txBody>
      </p:sp>
    </p:spTree>
    <p:extLst>
      <p:ext uri="{BB962C8B-B14F-4D97-AF65-F5344CB8AC3E}">
        <p14:creationId xmlns:p14="http://schemas.microsoft.com/office/powerpoint/2010/main" val="1749531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93FB15-9761-4AC3-967B-642FC195710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DABFD-2A15-4A64-8F0F-98E93E9719B2}" type="slidenum">
              <a:rPr lang="en-US" smtClean="0"/>
              <a:t>‹#›</a:t>
            </a:fld>
            <a:endParaRPr lang="en-US"/>
          </a:p>
        </p:txBody>
      </p:sp>
    </p:spTree>
    <p:extLst>
      <p:ext uri="{BB962C8B-B14F-4D97-AF65-F5344CB8AC3E}">
        <p14:creationId xmlns:p14="http://schemas.microsoft.com/office/powerpoint/2010/main" val="466776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93FB15-9761-4AC3-967B-642FC195710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DABFD-2A15-4A64-8F0F-98E93E9719B2}" type="slidenum">
              <a:rPr lang="en-US" smtClean="0"/>
              <a:t>‹#›</a:t>
            </a:fld>
            <a:endParaRPr lang="en-US"/>
          </a:p>
        </p:txBody>
      </p:sp>
    </p:spTree>
    <p:extLst>
      <p:ext uri="{BB962C8B-B14F-4D97-AF65-F5344CB8AC3E}">
        <p14:creationId xmlns:p14="http://schemas.microsoft.com/office/powerpoint/2010/main" val="1866313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93FB15-9761-4AC3-967B-642FC195710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DABFD-2A15-4A64-8F0F-98E93E9719B2}" type="slidenum">
              <a:rPr lang="en-US" smtClean="0"/>
              <a:t>‹#›</a:t>
            </a:fld>
            <a:endParaRPr lang="en-US"/>
          </a:p>
        </p:txBody>
      </p:sp>
    </p:spTree>
    <p:extLst>
      <p:ext uri="{BB962C8B-B14F-4D97-AF65-F5344CB8AC3E}">
        <p14:creationId xmlns:p14="http://schemas.microsoft.com/office/powerpoint/2010/main" val="1671023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93FB15-9761-4AC3-967B-642FC195710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DABFD-2A15-4A64-8F0F-98E93E9719B2}" type="slidenum">
              <a:rPr lang="en-US" smtClean="0"/>
              <a:t>‹#›</a:t>
            </a:fld>
            <a:endParaRPr lang="en-US"/>
          </a:p>
        </p:txBody>
      </p:sp>
    </p:spTree>
    <p:extLst>
      <p:ext uri="{BB962C8B-B14F-4D97-AF65-F5344CB8AC3E}">
        <p14:creationId xmlns:p14="http://schemas.microsoft.com/office/powerpoint/2010/main" val="186083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93FB15-9761-4AC3-967B-642FC195710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DABFD-2A15-4A64-8F0F-98E93E9719B2}" type="slidenum">
              <a:rPr lang="en-US" smtClean="0"/>
              <a:t>‹#›</a:t>
            </a:fld>
            <a:endParaRPr lang="en-US"/>
          </a:p>
        </p:txBody>
      </p:sp>
    </p:spTree>
    <p:extLst>
      <p:ext uri="{BB962C8B-B14F-4D97-AF65-F5344CB8AC3E}">
        <p14:creationId xmlns:p14="http://schemas.microsoft.com/office/powerpoint/2010/main" val="571162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93FB15-9761-4AC3-967B-642FC195710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DABFD-2A15-4A64-8F0F-98E93E9719B2}"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531055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93FB15-9761-4AC3-967B-642FC195710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DABFD-2A15-4A64-8F0F-98E93E9719B2}" type="slidenum">
              <a:rPr lang="en-US" smtClean="0"/>
              <a:t>‹#›</a:t>
            </a:fld>
            <a:endParaRPr lang="en-US"/>
          </a:p>
        </p:txBody>
      </p:sp>
    </p:spTree>
    <p:extLst>
      <p:ext uri="{BB962C8B-B14F-4D97-AF65-F5344CB8AC3E}">
        <p14:creationId xmlns:p14="http://schemas.microsoft.com/office/powerpoint/2010/main" val="333693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93FB15-9761-4AC3-967B-642FC195710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DABFD-2A15-4A64-8F0F-98E93E9719B2}" type="slidenum">
              <a:rPr lang="en-US" smtClean="0"/>
              <a:t>‹#›</a:t>
            </a:fld>
            <a:endParaRPr lang="en-US"/>
          </a:p>
        </p:txBody>
      </p:sp>
    </p:spTree>
    <p:extLst>
      <p:ext uri="{BB962C8B-B14F-4D97-AF65-F5344CB8AC3E}">
        <p14:creationId xmlns:p14="http://schemas.microsoft.com/office/powerpoint/2010/main" val="36914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93FB15-9761-4AC3-967B-642FC195710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DABFD-2A15-4A64-8F0F-98E93E9719B2}" type="slidenum">
              <a:rPr lang="en-US" smtClean="0"/>
              <a:t>‹#›</a:t>
            </a:fld>
            <a:endParaRPr lang="en-US"/>
          </a:p>
        </p:txBody>
      </p:sp>
    </p:spTree>
    <p:extLst>
      <p:ext uri="{BB962C8B-B14F-4D97-AF65-F5344CB8AC3E}">
        <p14:creationId xmlns:p14="http://schemas.microsoft.com/office/powerpoint/2010/main" val="41553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93FB15-9761-4AC3-967B-642FC195710D}"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DABFD-2A15-4A64-8F0F-98E93E9719B2}" type="slidenum">
              <a:rPr lang="en-US" smtClean="0"/>
              <a:t>‹#›</a:t>
            </a:fld>
            <a:endParaRPr lang="en-US"/>
          </a:p>
        </p:txBody>
      </p:sp>
    </p:spTree>
    <p:extLst>
      <p:ext uri="{BB962C8B-B14F-4D97-AF65-F5344CB8AC3E}">
        <p14:creationId xmlns:p14="http://schemas.microsoft.com/office/powerpoint/2010/main" val="398841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93FB15-9761-4AC3-967B-642FC195710D}" type="datetimeFigureOut">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ADABFD-2A15-4A64-8F0F-98E93E9719B2}" type="slidenum">
              <a:rPr lang="en-US" smtClean="0"/>
              <a:t>‹#›</a:t>
            </a:fld>
            <a:endParaRPr lang="en-US"/>
          </a:p>
        </p:txBody>
      </p:sp>
    </p:spTree>
    <p:extLst>
      <p:ext uri="{BB962C8B-B14F-4D97-AF65-F5344CB8AC3E}">
        <p14:creationId xmlns:p14="http://schemas.microsoft.com/office/powerpoint/2010/main" val="252657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93FB15-9761-4AC3-967B-642FC195710D}" type="datetimeFigureOut">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ADABFD-2A15-4A64-8F0F-98E93E9719B2}" type="slidenum">
              <a:rPr lang="en-US" smtClean="0"/>
              <a:t>‹#›</a:t>
            </a:fld>
            <a:endParaRPr lang="en-US"/>
          </a:p>
        </p:txBody>
      </p:sp>
    </p:spTree>
    <p:extLst>
      <p:ext uri="{BB962C8B-B14F-4D97-AF65-F5344CB8AC3E}">
        <p14:creationId xmlns:p14="http://schemas.microsoft.com/office/powerpoint/2010/main" val="281409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393FB15-9761-4AC3-967B-642FC195710D}" type="datetimeFigureOut">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ADABFD-2A15-4A64-8F0F-98E93E9719B2}" type="slidenum">
              <a:rPr lang="en-US" smtClean="0"/>
              <a:t>‹#›</a:t>
            </a:fld>
            <a:endParaRPr lang="en-US"/>
          </a:p>
        </p:txBody>
      </p:sp>
    </p:spTree>
    <p:extLst>
      <p:ext uri="{BB962C8B-B14F-4D97-AF65-F5344CB8AC3E}">
        <p14:creationId xmlns:p14="http://schemas.microsoft.com/office/powerpoint/2010/main" val="362266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393FB15-9761-4AC3-967B-642FC195710D}"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DABFD-2A15-4A64-8F0F-98E93E9719B2}" type="slidenum">
              <a:rPr lang="en-US" smtClean="0"/>
              <a:t>‹#›</a:t>
            </a:fld>
            <a:endParaRPr lang="en-US"/>
          </a:p>
        </p:txBody>
      </p:sp>
    </p:spTree>
    <p:extLst>
      <p:ext uri="{BB962C8B-B14F-4D97-AF65-F5344CB8AC3E}">
        <p14:creationId xmlns:p14="http://schemas.microsoft.com/office/powerpoint/2010/main" val="252880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393FB15-9761-4AC3-967B-642FC195710D}"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DABFD-2A15-4A64-8F0F-98E93E9719B2}" type="slidenum">
              <a:rPr lang="en-US" smtClean="0"/>
              <a:t>‹#›</a:t>
            </a:fld>
            <a:endParaRPr lang="en-US"/>
          </a:p>
        </p:txBody>
      </p:sp>
    </p:spTree>
    <p:extLst>
      <p:ext uri="{BB962C8B-B14F-4D97-AF65-F5344CB8AC3E}">
        <p14:creationId xmlns:p14="http://schemas.microsoft.com/office/powerpoint/2010/main" val="375211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93FB15-9761-4AC3-967B-642FC195710D}" type="datetimeFigureOut">
              <a:rPr lang="en-US" smtClean="0"/>
              <a:t>5/5/2020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ADABFD-2A15-4A64-8F0F-98E93E9719B2}" type="slidenum">
              <a:rPr lang="en-US" smtClean="0"/>
              <a:t>‹#›</a:t>
            </a:fld>
            <a:endParaRPr lang="en-US"/>
          </a:p>
        </p:txBody>
      </p:sp>
    </p:spTree>
    <p:extLst>
      <p:ext uri="{BB962C8B-B14F-4D97-AF65-F5344CB8AC3E}">
        <p14:creationId xmlns:p14="http://schemas.microsoft.com/office/powerpoint/2010/main" val="10433100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Economics Lessons</a:t>
            </a:r>
            <a:endParaRPr lang="en-US" sz="6000" dirty="0"/>
          </a:p>
        </p:txBody>
      </p:sp>
      <p:sp>
        <p:nvSpPr>
          <p:cNvPr id="3" name="Subtitle 2"/>
          <p:cNvSpPr>
            <a:spLocks noGrp="1"/>
          </p:cNvSpPr>
          <p:nvPr>
            <p:ph type="subTitle" idx="1"/>
          </p:nvPr>
        </p:nvSpPr>
        <p:spPr/>
        <p:txBody>
          <a:bodyPr>
            <a:normAutofit/>
          </a:bodyPr>
          <a:lstStyle/>
          <a:p>
            <a:r>
              <a:rPr lang="en-US" sz="4400" dirty="0" smtClean="0"/>
              <a:t>Week 4 (May 4 – 8)</a:t>
            </a:r>
            <a:endParaRPr lang="en-US" sz="4400" dirty="0"/>
          </a:p>
        </p:txBody>
      </p:sp>
    </p:spTree>
    <p:extLst>
      <p:ext uri="{BB962C8B-B14F-4D97-AF65-F5344CB8AC3E}">
        <p14:creationId xmlns:p14="http://schemas.microsoft.com/office/powerpoint/2010/main" val="1551437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white"/>
                </a:solidFill>
              </a:rPr>
              <a:t>Ep. 14 – Economic Schools of Thought</a:t>
            </a:r>
            <a:endParaRPr lang="en-US" dirty="0"/>
          </a:p>
        </p:txBody>
      </p:sp>
      <p:sp>
        <p:nvSpPr>
          <p:cNvPr id="3" name="Content Placeholder 2"/>
          <p:cNvSpPr>
            <a:spLocks noGrp="1"/>
          </p:cNvSpPr>
          <p:nvPr>
            <p:ph sz="half" idx="1"/>
          </p:nvPr>
        </p:nvSpPr>
        <p:spPr>
          <a:xfrm>
            <a:off x="418011" y="2142067"/>
            <a:ext cx="7733211" cy="4519990"/>
          </a:xfrm>
        </p:spPr>
        <p:txBody>
          <a:bodyPr>
            <a:normAutofit/>
          </a:bodyPr>
          <a:lstStyle/>
          <a:p>
            <a:r>
              <a:rPr lang="en-US" sz="2800" b="1" dirty="0" smtClean="0"/>
              <a:t>SOCIALISM:</a:t>
            </a:r>
            <a:r>
              <a:rPr lang="en-US" sz="2800" dirty="0" smtClean="0"/>
              <a:t> means of producing and distributing goods if owned collectively or by a centralized government</a:t>
            </a:r>
          </a:p>
          <a:p>
            <a:pPr lvl="1"/>
            <a:r>
              <a:rPr lang="en-US" sz="2400" dirty="0" smtClean="0"/>
              <a:t>Some have private property and markets mixed with government ownership and big public programs</a:t>
            </a:r>
          </a:p>
          <a:p>
            <a:r>
              <a:rPr lang="en-US" sz="2800" b="1" dirty="0" smtClean="0"/>
              <a:t>Friedrich Hayek/Ludwig Von Mises </a:t>
            </a:r>
            <a:r>
              <a:rPr lang="en-US" sz="2800" dirty="0" smtClean="0"/>
              <a:t>(Austrian School) and </a:t>
            </a:r>
            <a:r>
              <a:rPr lang="en-US" sz="2800" b="1" dirty="0" smtClean="0"/>
              <a:t>Milton Friedman </a:t>
            </a:r>
            <a:r>
              <a:rPr lang="en-US" sz="2800" dirty="0" smtClean="0"/>
              <a:t>(Chicago School) – heavy state involvement hasn’t produced intended results, regulation is a problem, economy is too complex</a:t>
            </a:r>
            <a:endParaRPr lang="en-US" sz="2800" dirty="0"/>
          </a:p>
        </p:txBody>
      </p:sp>
      <p:pic>
        <p:nvPicPr>
          <p:cNvPr id="6146" name="Picture 2" descr="Austrian Economics Explained, by Fred Foldvary, Ph.D. | Progress.or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8064137" y="3849189"/>
            <a:ext cx="3839801" cy="261233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content.fdet1-1.fna.fbcdn.net/v/t31.0-8/17015817_1424041340991384_8169330283782498258_o.jpg?_nc_cat=100&amp;_nc_sid=6e5ad9&amp;_nc_oc=AQlBGQCvAX3FDvxvy1V7gP34nKCgoSEH-X7piDCRPO1EiJ7kK0OUWEyZP78JeFQ8UUc&amp;_nc_ht=scontent.fdet1-1.fna&amp;oh=32d8814b3cde560bccbc6b0b442d26c3&amp;oe=5ED655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1222" y="1715589"/>
            <a:ext cx="3752716"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319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white"/>
                </a:solidFill>
              </a:rPr>
              <a:t>Ep. 14 – Economic Schools of Thought</a:t>
            </a:r>
            <a:endParaRPr lang="en-US" dirty="0"/>
          </a:p>
        </p:txBody>
      </p:sp>
      <p:sp>
        <p:nvSpPr>
          <p:cNvPr id="4" name="Content Placeholder 3"/>
          <p:cNvSpPr>
            <a:spLocks noGrp="1"/>
          </p:cNvSpPr>
          <p:nvPr>
            <p:ph sz="half" idx="2"/>
          </p:nvPr>
        </p:nvSpPr>
        <p:spPr>
          <a:xfrm>
            <a:off x="3944982" y="2142067"/>
            <a:ext cx="7794171" cy="4459030"/>
          </a:xfrm>
        </p:spPr>
        <p:txBody>
          <a:bodyPr>
            <a:noAutofit/>
          </a:bodyPr>
          <a:lstStyle/>
          <a:p>
            <a:r>
              <a:rPr lang="en-US" sz="3200" b="1" dirty="0" smtClean="0"/>
              <a:t>MONETARISM</a:t>
            </a:r>
            <a:r>
              <a:rPr lang="en-US" sz="3200" dirty="0" smtClean="0"/>
              <a:t> – focus on price stability, increase money supply steadily and predictably for steady growth</a:t>
            </a:r>
          </a:p>
          <a:p>
            <a:r>
              <a:rPr lang="en-US" sz="3200" b="1" dirty="0" smtClean="0"/>
              <a:t>SUPPLY-SIDE (TRICKLE-DOWN) ECONOMICS</a:t>
            </a:r>
            <a:r>
              <a:rPr lang="en-US" sz="3200" dirty="0" smtClean="0"/>
              <a:t>: emphasize deregulation and cutting taxes (especially corporate); allows money to flow from the top to the bottom of the population</a:t>
            </a:r>
            <a:endParaRPr lang="en-US" sz="3200" dirty="0"/>
          </a:p>
        </p:txBody>
      </p:sp>
      <p:pic>
        <p:nvPicPr>
          <p:cNvPr id="7170" name="Picture 2" descr="Trickle down economics - Economics Help"/>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8418" y="4045495"/>
            <a:ext cx="3391659" cy="246851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hat is monetarism? Definition and meaning - Market Business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187" y="1758995"/>
            <a:ext cx="1976060" cy="218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202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white"/>
                </a:solidFill>
              </a:rPr>
              <a:t>Ep. 14 – Economic Schools of Thought</a:t>
            </a:r>
            <a:endParaRPr lang="en-US" dirty="0"/>
          </a:p>
        </p:txBody>
      </p:sp>
      <p:sp>
        <p:nvSpPr>
          <p:cNvPr id="5" name="Content Placeholder 4"/>
          <p:cNvSpPr>
            <a:spLocks noGrp="1"/>
          </p:cNvSpPr>
          <p:nvPr>
            <p:ph idx="1"/>
          </p:nvPr>
        </p:nvSpPr>
        <p:spPr>
          <a:xfrm>
            <a:off x="685801" y="1933303"/>
            <a:ext cx="10131425" cy="4624251"/>
          </a:xfrm>
        </p:spPr>
        <p:txBody>
          <a:bodyPr>
            <a:normAutofit/>
          </a:bodyPr>
          <a:lstStyle/>
          <a:p>
            <a:r>
              <a:rPr lang="en-US" sz="4000" b="1" dirty="0" smtClean="0"/>
              <a:t>WRAP-UP THOUGHTS (from video)</a:t>
            </a:r>
          </a:p>
          <a:p>
            <a:pPr lvl="1"/>
            <a:r>
              <a:rPr lang="en-US" sz="3600" dirty="0" smtClean="0"/>
              <a:t>Various schools of thought ultimately produce policies that affect millions of people (think of the 2008 financial crisis)</a:t>
            </a:r>
          </a:p>
          <a:p>
            <a:pPr lvl="1"/>
            <a:r>
              <a:rPr lang="en-US" sz="3600" i="1" dirty="0" smtClean="0"/>
              <a:t>“Ideas shape the course of history”</a:t>
            </a:r>
          </a:p>
          <a:p>
            <a:pPr lvl="1"/>
            <a:r>
              <a:rPr lang="en-US" sz="3600" dirty="0" smtClean="0"/>
              <a:t>We don’t know what kind of changes humans will face.</a:t>
            </a:r>
            <a:endParaRPr lang="en-US" sz="3600" dirty="0"/>
          </a:p>
        </p:txBody>
      </p:sp>
    </p:spTree>
    <p:extLst>
      <p:ext uri="{BB962C8B-B14F-4D97-AF65-F5344CB8AC3E}">
        <p14:creationId xmlns:p14="http://schemas.microsoft.com/office/powerpoint/2010/main" val="2370143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EP. 15 – Imports, Exports, &amp; Exchange Rates</a:t>
            </a:r>
            <a:endParaRPr lang="en-US" b="1" dirty="0"/>
          </a:p>
        </p:txBody>
      </p:sp>
      <p:sp>
        <p:nvSpPr>
          <p:cNvPr id="4" name="Content Placeholder 3"/>
          <p:cNvSpPr>
            <a:spLocks noGrp="1"/>
          </p:cNvSpPr>
          <p:nvPr>
            <p:ph sz="half" idx="1"/>
          </p:nvPr>
        </p:nvSpPr>
        <p:spPr>
          <a:xfrm>
            <a:off x="685801" y="1785257"/>
            <a:ext cx="6246221" cy="4807132"/>
          </a:xfrm>
        </p:spPr>
        <p:txBody>
          <a:bodyPr>
            <a:normAutofit lnSpcReduction="10000"/>
          </a:bodyPr>
          <a:lstStyle/>
          <a:p>
            <a:r>
              <a:rPr lang="en-US" sz="3600" dirty="0" smtClean="0"/>
              <a:t>U.S. is the world’s largest importer and the world’s 2</a:t>
            </a:r>
            <a:r>
              <a:rPr lang="en-US" sz="3600" baseline="30000" dirty="0" smtClean="0"/>
              <a:t>nd</a:t>
            </a:r>
            <a:r>
              <a:rPr lang="en-US" sz="3600" dirty="0" smtClean="0"/>
              <a:t> largest exporter</a:t>
            </a:r>
          </a:p>
          <a:p>
            <a:r>
              <a:rPr lang="en-US" sz="3600" dirty="0" smtClean="0"/>
              <a:t>Canada/Mexico are </a:t>
            </a:r>
            <a:r>
              <a:rPr lang="en-US" sz="3600" dirty="0" smtClean="0"/>
              <a:t>the largest trading partner for the U.S</a:t>
            </a:r>
            <a:r>
              <a:rPr lang="en-US" sz="3600" dirty="0" smtClean="0"/>
              <a:t>.</a:t>
            </a:r>
            <a:endParaRPr lang="en-US" sz="3600" dirty="0" smtClean="0"/>
          </a:p>
          <a:p>
            <a:r>
              <a:rPr lang="en-US" sz="3600" b="1" dirty="0" smtClean="0"/>
              <a:t>Net Exports </a:t>
            </a:r>
            <a:r>
              <a:rPr lang="en-US" sz="3600" dirty="0" smtClean="0"/>
              <a:t>(difference between exports and imports) results in trade surplus or trade deficit</a:t>
            </a:r>
            <a:endParaRPr lang="en-US" sz="3600" dirty="0"/>
          </a:p>
        </p:txBody>
      </p:sp>
      <p:pic>
        <p:nvPicPr>
          <p:cNvPr id="8194" name="Picture 2" descr="Indiana Manufacturing Jobs - Great Lakes Trade Adjustment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71359" y="2065867"/>
            <a:ext cx="4754881" cy="435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600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white"/>
                </a:solidFill>
              </a:rPr>
              <a:t>EP. 15 – Imports, Exports, &amp; Exchange Rates</a:t>
            </a:r>
            <a:endParaRPr lang="en-US" dirty="0"/>
          </a:p>
        </p:txBody>
      </p:sp>
      <p:sp>
        <p:nvSpPr>
          <p:cNvPr id="4" name="Content Placeholder 3"/>
          <p:cNvSpPr>
            <a:spLocks noGrp="1"/>
          </p:cNvSpPr>
          <p:nvPr>
            <p:ph sz="half" idx="2"/>
          </p:nvPr>
        </p:nvSpPr>
        <p:spPr>
          <a:xfrm>
            <a:off x="4554583" y="2142067"/>
            <a:ext cx="7358743" cy="4511282"/>
          </a:xfrm>
        </p:spPr>
        <p:txBody>
          <a:bodyPr>
            <a:normAutofit/>
          </a:bodyPr>
          <a:lstStyle/>
          <a:p>
            <a:r>
              <a:rPr lang="en-US" sz="3200" b="1" dirty="0" smtClean="0"/>
              <a:t>Comparative Advantage </a:t>
            </a:r>
            <a:r>
              <a:rPr lang="en-US" sz="3200" dirty="0" smtClean="0"/>
              <a:t>policies bring in products at a more affordable cost but those savings can come with problems surrounding wages, working conditions, and environmental issues</a:t>
            </a:r>
          </a:p>
          <a:p>
            <a:r>
              <a:rPr lang="en-US" sz="3200" dirty="0" smtClean="0"/>
              <a:t>International trade does reshuffle jobs but the quality of those jobs can be very different around the world</a:t>
            </a:r>
            <a:endParaRPr lang="en-US" sz="3200" dirty="0"/>
          </a:p>
        </p:txBody>
      </p:sp>
      <p:pic>
        <p:nvPicPr>
          <p:cNvPr id="9218" name="Picture 2" descr="Comparative advantage - international trade theory | Economics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0512" y="2001361"/>
            <a:ext cx="3840231" cy="443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555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white"/>
                </a:solidFill>
              </a:rPr>
              <a:t>EP. 15 – Imports, Exports, &amp; Exchange Rates</a:t>
            </a:r>
            <a:endParaRPr lang="en-US" dirty="0"/>
          </a:p>
        </p:txBody>
      </p:sp>
      <p:sp>
        <p:nvSpPr>
          <p:cNvPr id="3" name="Content Placeholder 2"/>
          <p:cNvSpPr>
            <a:spLocks noGrp="1"/>
          </p:cNvSpPr>
          <p:nvPr>
            <p:ph sz="half" idx="1"/>
          </p:nvPr>
        </p:nvSpPr>
        <p:spPr>
          <a:xfrm>
            <a:off x="685802" y="1968138"/>
            <a:ext cx="7334792" cy="4589416"/>
          </a:xfrm>
        </p:spPr>
        <p:txBody>
          <a:bodyPr>
            <a:noAutofit/>
          </a:bodyPr>
          <a:lstStyle/>
          <a:p>
            <a:r>
              <a:rPr lang="en-US" sz="2800" b="1" dirty="0" smtClean="0"/>
              <a:t>North American Free Trade Agreement (NAFTA) </a:t>
            </a:r>
            <a:r>
              <a:rPr lang="en-US" sz="2800" dirty="0" smtClean="0"/>
              <a:t>– U.S., Canada, Mexico</a:t>
            </a:r>
          </a:p>
          <a:p>
            <a:pPr lvl="1"/>
            <a:r>
              <a:rPr lang="en-US" sz="2400" dirty="0" smtClean="0"/>
              <a:t>Trade barriers dropped led to 1990’s economic boom and lower prices but also increased trade deficits and decreased manufacturing jobs (U.S.)</a:t>
            </a:r>
          </a:p>
          <a:p>
            <a:r>
              <a:rPr lang="en-US" sz="2800" b="1" dirty="0" smtClean="0"/>
              <a:t>Protectionism</a:t>
            </a:r>
            <a:r>
              <a:rPr lang="en-US" sz="2800" dirty="0" smtClean="0"/>
              <a:t> – high tariffs on imports</a:t>
            </a:r>
          </a:p>
          <a:p>
            <a:r>
              <a:rPr lang="en-US" sz="2800" b="1" dirty="0" smtClean="0"/>
              <a:t>World Trade Organization (WTO)</a:t>
            </a:r>
            <a:r>
              <a:rPr lang="en-US" sz="2800" dirty="0" smtClean="0"/>
              <a:t> – sets specific rules for trade and settling disputes but accused of protecting the rich and not addressing environmental or worker issues</a:t>
            </a:r>
            <a:endParaRPr lang="en-US" sz="2800" dirty="0"/>
          </a:p>
        </p:txBody>
      </p:sp>
      <p:pic>
        <p:nvPicPr>
          <p:cNvPr id="10242" name="Picture 2" descr="NAFTA History and Purpos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8228829" y="1733936"/>
            <a:ext cx="3509962" cy="308190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USMCA Approved, Expected to be Ratifi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8795" y="5019788"/>
            <a:ext cx="2811079" cy="145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444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white"/>
                </a:solidFill>
              </a:rPr>
              <a:t>EP. 15 – Imports, Exports, &amp; Exchange Rates</a:t>
            </a:r>
            <a:endParaRPr lang="en-US" dirty="0"/>
          </a:p>
        </p:txBody>
      </p:sp>
      <p:sp>
        <p:nvSpPr>
          <p:cNvPr id="4" name="Content Placeholder 3"/>
          <p:cNvSpPr>
            <a:spLocks noGrp="1"/>
          </p:cNvSpPr>
          <p:nvPr>
            <p:ph sz="half" idx="2"/>
          </p:nvPr>
        </p:nvSpPr>
        <p:spPr>
          <a:xfrm>
            <a:off x="4397829" y="2142067"/>
            <a:ext cx="7506788" cy="4502573"/>
          </a:xfrm>
        </p:spPr>
        <p:txBody>
          <a:bodyPr>
            <a:noAutofit/>
          </a:bodyPr>
          <a:lstStyle/>
          <a:p>
            <a:r>
              <a:rPr lang="en-US" sz="3000" b="1" dirty="0" smtClean="0"/>
              <a:t>Exchange Rates </a:t>
            </a:r>
            <a:r>
              <a:rPr lang="en-US" sz="3000" dirty="0" smtClean="0"/>
              <a:t>represent the worth of currency</a:t>
            </a:r>
          </a:p>
          <a:p>
            <a:r>
              <a:rPr lang="en-US" sz="3000" b="1" dirty="0" smtClean="0"/>
              <a:t>Appreciation</a:t>
            </a:r>
            <a:r>
              <a:rPr lang="en-US" sz="3000" dirty="0" smtClean="0"/>
              <a:t> in currency (increase in value) </a:t>
            </a:r>
            <a:r>
              <a:rPr lang="en-US" sz="3000" dirty="0" smtClean="0">
                <a:sym typeface="Wingdings" panose="05000000000000000000" pitchFamily="2" charset="2"/>
              </a:rPr>
              <a:t> imports are cheaper (increase) while exports are more expensive (decrease)</a:t>
            </a:r>
          </a:p>
          <a:p>
            <a:r>
              <a:rPr lang="en-US" sz="3000" b="1" dirty="0" smtClean="0">
                <a:sym typeface="Wingdings" panose="05000000000000000000" pitchFamily="2" charset="2"/>
              </a:rPr>
              <a:t>Depreciation</a:t>
            </a:r>
            <a:r>
              <a:rPr lang="en-US" sz="3000" dirty="0" smtClean="0">
                <a:sym typeface="Wingdings" panose="05000000000000000000" pitchFamily="2" charset="2"/>
              </a:rPr>
              <a:t> in currency (decrease in value)  imports are more expensive (decrease) while exports are cheaper (increase)</a:t>
            </a:r>
            <a:endParaRPr lang="en-US" sz="3000" dirty="0"/>
          </a:p>
        </p:txBody>
      </p:sp>
      <p:pic>
        <p:nvPicPr>
          <p:cNvPr id="11266" name="Picture 2" descr="CURRENCY APPRECIATION &amp; DEPRECIATION BALANCE OF PAYMENTS Foreign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5800" y="2142067"/>
            <a:ext cx="3511550" cy="406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065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white"/>
                </a:solidFill>
              </a:rPr>
              <a:t>EP. 15 – Imports, Exports, &amp; Exchange Rates</a:t>
            </a:r>
            <a:endParaRPr lang="en-US" dirty="0"/>
          </a:p>
        </p:txBody>
      </p:sp>
      <p:sp>
        <p:nvSpPr>
          <p:cNvPr id="3" name="Content Placeholder 2"/>
          <p:cNvSpPr>
            <a:spLocks noGrp="1"/>
          </p:cNvSpPr>
          <p:nvPr>
            <p:ph sz="half" idx="1"/>
          </p:nvPr>
        </p:nvSpPr>
        <p:spPr>
          <a:xfrm>
            <a:off x="348343" y="2142067"/>
            <a:ext cx="7576457" cy="4485156"/>
          </a:xfrm>
        </p:spPr>
        <p:txBody>
          <a:bodyPr>
            <a:noAutofit/>
          </a:bodyPr>
          <a:lstStyle/>
          <a:p>
            <a:r>
              <a:rPr lang="en-US" sz="2800" dirty="0" smtClean="0"/>
              <a:t>Balance of Payments (all international transactions)</a:t>
            </a:r>
          </a:p>
          <a:p>
            <a:pPr lvl="1"/>
            <a:r>
              <a:rPr lang="en-US" sz="2400" b="1" dirty="0" smtClean="0"/>
              <a:t>Current Account:</a:t>
            </a:r>
            <a:r>
              <a:rPr lang="en-US" sz="2400" dirty="0" smtClean="0"/>
              <a:t> sale/purchase of goods and services, donations, foreign aid, investment income earned abroad</a:t>
            </a:r>
          </a:p>
          <a:p>
            <a:pPr lvl="1"/>
            <a:r>
              <a:rPr lang="en-US" sz="2400" b="1" dirty="0" smtClean="0"/>
              <a:t>Financial Account:</a:t>
            </a:r>
            <a:r>
              <a:rPr lang="en-US" sz="2400" dirty="0" smtClean="0"/>
              <a:t> sale/purchase of financial assets (stocks/bonds)</a:t>
            </a:r>
          </a:p>
          <a:p>
            <a:r>
              <a:rPr lang="en-US" sz="2800" dirty="0" smtClean="0"/>
              <a:t>U.S. has low savings rate – consumes what it produces and sells assets to pay for imports</a:t>
            </a:r>
            <a:endParaRPr lang="en-US" sz="2800" dirty="0"/>
          </a:p>
        </p:txBody>
      </p:sp>
      <p:pic>
        <p:nvPicPr>
          <p:cNvPr id="12290" name="Picture 2" descr="Balance of Payments - Economics Hel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802881" y="2203269"/>
            <a:ext cx="4066858" cy="416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160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white"/>
                </a:solidFill>
              </a:rPr>
              <a:t>EP. 15 – Imports, Exports, &amp; Exchange Rates</a:t>
            </a:r>
            <a:endParaRPr lang="en-US" dirty="0"/>
          </a:p>
        </p:txBody>
      </p:sp>
      <p:sp>
        <p:nvSpPr>
          <p:cNvPr id="5" name="Content Placeholder 4"/>
          <p:cNvSpPr>
            <a:spLocks noGrp="1"/>
          </p:cNvSpPr>
          <p:nvPr>
            <p:ph idx="1"/>
          </p:nvPr>
        </p:nvSpPr>
        <p:spPr>
          <a:xfrm>
            <a:off x="685801" y="2142067"/>
            <a:ext cx="10131425" cy="4424196"/>
          </a:xfrm>
        </p:spPr>
        <p:txBody>
          <a:bodyPr>
            <a:normAutofit/>
          </a:bodyPr>
          <a:lstStyle/>
          <a:p>
            <a:r>
              <a:rPr lang="en-US" sz="4000" b="1" dirty="0" smtClean="0"/>
              <a:t>WRAP-UP THOUGHTS (from video)</a:t>
            </a:r>
          </a:p>
          <a:p>
            <a:pPr lvl="1"/>
            <a:r>
              <a:rPr lang="en-US" sz="3600" dirty="0" smtClean="0"/>
              <a:t>Trade (like other parts of economics) is bout trade-offs and choices</a:t>
            </a:r>
          </a:p>
          <a:p>
            <a:pPr lvl="1"/>
            <a:r>
              <a:rPr lang="en-US" sz="3600" dirty="0" smtClean="0"/>
              <a:t>International trade doesn’t always meet individual needs</a:t>
            </a:r>
          </a:p>
          <a:p>
            <a:pPr lvl="1"/>
            <a:r>
              <a:rPr lang="en-US" sz="3600" dirty="0" smtClean="0"/>
              <a:t>Trade has generally improved the global standard of living</a:t>
            </a:r>
            <a:endParaRPr lang="en-US" sz="3600" dirty="0"/>
          </a:p>
        </p:txBody>
      </p:sp>
    </p:spTree>
    <p:extLst>
      <p:ext uri="{BB962C8B-B14F-4D97-AF65-F5344CB8AC3E}">
        <p14:creationId xmlns:p14="http://schemas.microsoft.com/office/powerpoint/2010/main" val="96211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QUESTIONS TO CONSIDER</a:t>
            </a:r>
            <a:endParaRPr lang="en-US" sz="4800" b="1" dirty="0"/>
          </a:p>
        </p:txBody>
      </p:sp>
      <p:sp>
        <p:nvSpPr>
          <p:cNvPr id="3" name="Content Placeholder 2"/>
          <p:cNvSpPr>
            <a:spLocks noGrp="1"/>
          </p:cNvSpPr>
          <p:nvPr>
            <p:ph idx="1"/>
          </p:nvPr>
        </p:nvSpPr>
        <p:spPr>
          <a:xfrm>
            <a:off x="685801" y="1811383"/>
            <a:ext cx="10131425" cy="4763588"/>
          </a:xfrm>
        </p:spPr>
        <p:txBody>
          <a:bodyPr>
            <a:noAutofit/>
          </a:bodyPr>
          <a:lstStyle/>
          <a:p>
            <a:pPr marL="0" indent="0">
              <a:buNone/>
            </a:pPr>
            <a:r>
              <a:rPr lang="en-US" sz="3200" dirty="0" smtClean="0"/>
              <a:t>Think of answers to these questions in preparation for Friday’s meeting</a:t>
            </a:r>
          </a:p>
          <a:p>
            <a:pPr marL="342900" indent="-342900">
              <a:buAutoNum type="arabicParenR"/>
            </a:pPr>
            <a:r>
              <a:rPr lang="en-US" sz="3200" dirty="0" smtClean="0"/>
              <a:t>Do you think we may see hyperinflation, recession, depression, or stagflation in the future because of the global pandemic? Why?</a:t>
            </a:r>
          </a:p>
          <a:p>
            <a:pPr marL="342900" indent="-342900">
              <a:buAutoNum type="arabicParenR"/>
            </a:pPr>
            <a:r>
              <a:rPr lang="en-US" sz="3200" dirty="0" smtClean="0"/>
              <a:t>Do you see problems with any of the different economic schools of thought? Explain.</a:t>
            </a:r>
          </a:p>
          <a:p>
            <a:pPr marL="342900" indent="-342900">
              <a:buAutoNum type="arabicParenR"/>
            </a:pPr>
            <a:r>
              <a:rPr lang="en-US" sz="3200" dirty="0" smtClean="0"/>
              <a:t>What are some areas of concern you could see when it comes to trading with other countries?</a:t>
            </a:r>
            <a:endParaRPr lang="en-US" sz="3200" dirty="0"/>
          </a:p>
        </p:txBody>
      </p:sp>
    </p:spTree>
    <p:extLst>
      <p:ext uri="{BB962C8B-B14F-4D97-AF65-F5344CB8AC3E}">
        <p14:creationId xmlns:p14="http://schemas.microsoft.com/office/powerpoint/2010/main" val="732501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Ep. 13 – Recession, Hyperinflation, &amp; Stagflation</a:t>
            </a:r>
            <a:endParaRPr lang="en-US" b="1" dirty="0"/>
          </a:p>
        </p:txBody>
      </p:sp>
      <p:sp>
        <p:nvSpPr>
          <p:cNvPr id="3" name="Content Placeholder 2"/>
          <p:cNvSpPr>
            <a:spLocks noGrp="1"/>
          </p:cNvSpPr>
          <p:nvPr>
            <p:ph idx="1"/>
          </p:nvPr>
        </p:nvSpPr>
        <p:spPr>
          <a:xfrm>
            <a:off x="685801" y="1968137"/>
            <a:ext cx="11062062" cy="4711337"/>
          </a:xfrm>
        </p:spPr>
        <p:txBody>
          <a:bodyPr>
            <a:noAutofit/>
          </a:bodyPr>
          <a:lstStyle/>
          <a:p>
            <a:r>
              <a:rPr lang="en-US" sz="3200" dirty="0" smtClean="0"/>
              <a:t>1920’s Weimar Germany and 2007 Zimbabwe – hyperinflation from government printing money</a:t>
            </a:r>
          </a:p>
          <a:p>
            <a:pPr lvl="1"/>
            <a:r>
              <a:rPr lang="en-US" sz="2800" dirty="0" smtClean="0"/>
              <a:t>Vastly higher prices and dollar losing most of its value</a:t>
            </a:r>
          </a:p>
          <a:p>
            <a:r>
              <a:rPr lang="en-US" sz="3200" b="1" dirty="0" smtClean="0"/>
              <a:t>HYPERINFLATION:</a:t>
            </a:r>
            <a:r>
              <a:rPr lang="en-US" sz="3200" dirty="0" smtClean="0"/>
              <a:t> country experiences massive rise in monthly inflation rate</a:t>
            </a:r>
          </a:p>
          <a:p>
            <a:r>
              <a:rPr lang="en-US" sz="3200" dirty="0" smtClean="0"/>
              <a:t>Erodes wealth and </a:t>
            </a:r>
            <a:r>
              <a:rPr lang="en-US" sz="3200" i="1" dirty="0" smtClean="0"/>
              <a:t>“Extreme inflation also forces people to spend as quickly as possible rather than save or lend, so there is no money available to fund new businesses. And all that uncertainty limits foreign investment and trade.”</a:t>
            </a:r>
            <a:endParaRPr lang="en-US" sz="3200" i="1" dirty="0"/>
          </a:p>
        </p:txBody>
      </p:sp>
    </p:spTree>
    <p:extLst>
      <p:ext uri="{BB962C8B-B14F-4D97-AF65-F5344CB8AC3E}">
        <p14:creationId xmlns:p14="http://schemas.microsoft.com/office/powerpoint/2010/main" val="785233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white"/>
                </a:solidFill>
              </a:rPr>
              <a:t>Ep. 13 – Recession, Hyperinflation, &amp; Stagflation</a:t>
            </a:r>
            <a:endParaRPr lang="en-US" dirty="0"/>
          </a:p>
        </p:txBody>
      </p:sp>
      <p:sp>
        <p:nvSpPr>
          <p:cNvPr id="5" name="Content Placeholder 4"/>
          <p:cNvSpPr>
            <a:spLocks noGrp="1"/>
          </p:cNvSpPr>
          <p:nvPr>
            <p:ph sz="half" idx="2"/>
          </p:nvPr>
        </p:nvSpPr>
        <p:spPr>
          <a:xfrm>
            <a:off x="5821895" y="2065867"/>
            <a:ext cx="5960802" cy="4500396"/>
          </a:xfrm>
        </p:spPr>
        <p:txBody>
          <a:bodyPr>
            <a:noAutofit/>
          </a:bodyPr>
          <a:lstStyle/>
          <a:p>
            <a:r>
              <a:rPr lang="en-US" sz="3200" dirty="0" smtClean="0"/>
              <a:t>Once output is maximized – the more money you print, the more inflation you get</a:t>
            </a:r>
          </a:p>
          <a:p>
            <a:r>
              <a:rPr lang="en-US" sz="3200" dirty="0" smtClean="0"/>
              <a:t>Constantly rising prices lead people to quickly buy items assuming the prices will rise </a:t>
            </a:r>
            <a:r>
              <a:rPr lang="en-US" sz="3200" dirty="0" smtClean="0">
                <a:sym typeface="Wingdings" panose="05000000000000000000" pitchFamily="2" charset="2"/>
              </a:rPr>
              <a:t> prices rise more and more people buy thinking prices will still rise (cycle)</a:t>
            </a:r>
            <a:endParaRPr lang="en-US" sz="3200" dirty="0"/>
          </a:p>
        </p:txBody>
      </p:sp>
      <p:pic>
        <p:nvPicPr>
          <p:cNvPr id="1026" name="Picture 2" descr="Hyperinflation: Definition, Causes, Effects, Examples"/>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2065867"/>
            <a:ext cx="5000896" cy="4500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723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white"/>
                </a:solidFill>
              </a:rPr>
              <a:t>Ep. 13 – Recession, Hyperinflation, &amp; Stagflation</a:t>
            </a:r>
            <a:endParaRPr lang="en-US" dirty="0"/>
          </a:p>
        </p:txBody>
      </p:sp>
      <p:sp>
        <p:nvSpPr>
          <p:cNvPr id="3" name="Content Placeholder 2"/>
          <p:cNvSpPr>
            <a:spLocks noGrp="1"/>
          </p:cNvSpPr>
          <p:nvPr>
            <p:ph sz="half" idx="1"/>
          </p:nvPr>
        </p:nvSpPr>
        <p:spPr>
          <a:xfrm>
            <a:off x="685801" y="1846217"/>
            <a:ext cx="5967547" cy="4589416"/>
          </a:xfrm>
        </p:spPr>
        <p:txBody>
          <a:bodyPr>
            <a:noAutofit/>
          </a:bodyPr>
          <a:lstStyle/>
          <a:p>
            <a:r>
              <a:rPr lang="en-US" sz="3200" b="1" dirty="0" smtClean="0"/>
              <a:t>DEPRESSION:</a:t>
            </a:r>
            <a:r>
              <a:rPr lang="en-US" sz="3200" dirty="0" smtClean="0"/>
              <a:t> when GDP falls for a long period of time</a:t>
            </a:r>
          </a:p>
          <a:p>
            <a:r>
              <a:rPr lang="en-US" sz="3200" dirty="0" smtClean="0"/>
              <a:t>More workers than jobs, more output than customers</a:t>
            </a:r>
          </a:p>
          <a:p>
            <a:r>
              <a:rPr lang="en-US" sz="3200" dirty="0" smtClean="0"/>
              <a:t>Falling prices lead people to wait, assuming prices will fall </a:t>
            </a:r>
            <a:r>
              <a:rPr lang="en-US" sz="3200" dirty="0" smtClean="0">
                <a:sym typeface="Wingdings" panose="05000000000000000000" pitchFamily="2" charset="2"/>
              </a:rPr>
              <a:t> prices continue falling and more people wait for lower prices (cycle)</a:t>
            </a:r>
            <a:endParaRPr lang="en-US" sz="3200" dirty="0"/>
          </a:p>
        </p:txBody>
      </p:sp>
      <p:pic>
        <p:nvPicPr>
          <p:cNvPr id="2050" name="Picture 2" descr="Inside the Numbers: The Great Depression | Seeking Alph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49439" y="2154682"/>
            <a:ext cx="4774447" cy="428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571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white"/>
                </a:solidFill>
              </a:rPr>
              <a:t>Ep. 13 – Recession, Hyperinflation, &amp; Stagflation</a:t>
            </a:r>
            <a:endParaRPr lang="en-US" dirty="0"/>
          </a:p>
        </p:txBody>
      </p:sp>
      <p:sp>
        <p:nvSpPr>
          <p:cNvPr id="4" name="Content Placeholder 3"/>
          <p:cNvSpPr>
            <a:spLocks noGrp="1"/>
          </p:cNvSpPr>
          <p:nvPr>
            <p:ph sz="half" idx="2"/>
          </p:nvPr>
        </p:nvSpPr>
        <p:spPr>
          <a:xfrm>
            <a:off x="4929051" y="1950721"/>
            <a:ext cx="6540138" cy="4545874"/>
          </a:xfrm>
        </p:spPr>
        <p:txBody>
          <a:bodyPr>
            <a:noAutofit/>
          </a:bodyPr>
          <a:lstStyle/>
          <a:p>
            <a:r>
              <a:rPr lang="en-US" sz="2800" b="1" dirty="0" smtClean="0"/>
              <a:t>STAGFLATION:</a:t>
            </a:r>
            <a:r>
              <a:rPr lang="en-US" sz="2800" dirty="0" smtClean="0"/>
              <a:t> Output slows/stops (stagnates) at the same time prices rise (inflation)</a:t>
            </a:r>
          </a:p>
          <a:p>
            <a:r>
              <a:rPr lang="en-US" sz="2800" dirty="0" smtClean="0"/>
              <a:t>1970’s rise in oil prices </a:t>
            </a:r>
            <a:r>
              <a:rPr lang="en-US" sz="2800" dirty="0" smtClean="0">
                <a:sym typeface="Wingdings" panose="05000000000000000000" pitchFamily="2" charset="2"/>
              </a:rPr>
              <a:t> money supply boosted and interest rates lowered but output dropped due to supply shocks</a:t>
            </a:r>
          </a:p>
          <a:p>
            <a:r>
              <a:rPr lang="en-US" sz="2800" dirty="0" smtClean="0">
                <a:sym typeface="Wingdings" panose="05000000000000000000" pitchFamily="2" charset="2"/>
              </a:rPr>
              <a:t>Paul Volcker cut the money supply and raised interest rates  low output and high unemployment but prices were lowered</a:t>
            </a:r>
            <a:endParaRPr lang="en-US" sz="2800" dirty="0"/>
          </a:p>
        </p:txBody>
      </p:sp>
      <p:pic>
        <p:nvPicPr>
          <p:cNvPr id="3074" name="Picture 2" descr="What is stagflation? Definition and meaning - Market Business New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5620" y="2141537"/>
            <a:ext cx="4268610" cy="445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281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prstClr val="white"/>
                </a:solidFill>
              </a:rPr>
              <a:t>Ep. 13 – Recession, Hyperinflation, &amp; Stagflation</a:t>
            </a:r>
            <a:endParaRPr lang="en-US" dirty="0"/>
          </a:p>
        </p:txBody>
      </p:sp>
      <p:sp>
        <p:nvSpPr>
          <p:cNvPr id="6" name="Content Placeholder 5"/>
          <p:cNvSpPr>
            <a:spLocks noGrp="1"/>
          </p:cNvSpPr>
          <p:nvPr>
            <p:ph idx="1"/>
          </p:nvPr>
        </p:nvSpPr>
        <p:spPr>
          <a:xfrm>
            <a:off x="685801" y="2065867"/>
            <a:ext cx="10131425" cy="4267200"/>
          </a:xfrm>
        </p:spPr>
        <p:txBody>
          <a:bodyPr>
            <a:normAutofit/>
          </a:bodyPr>
          <a:lstStyle/>
          <a:p>
            <a:r>
              <a:rPr lang="en-US" sz="4400" b="1" dirty="0" smtClean="0"/>
              <a:t>WRAP-UP THOUGHTS (from video)</a:t>
            </a:r>
          </a:p>
          <a:p>
            <a:pPr lvl="1"/>
            <a:r>
              <a:rPr lang="en-US" sz="4000" dirty="0" smtClean="0"/>
              <a:t>The entire economy is made up of collective decisions of individuals</a:t>
            </a:r>
          </a:p>
          <a:p>
            <a:pPr lvl="1"/>
            <a:r>
              <a:rPr lang="en-US" sz="4000" dirty="0" smtClean="0"/>
              <a:t>Economic policies need to focus on expectations and to ensure confidence</a:t>
            </a:r>
            <a:endParaRPr lang="en-US" sz="4000" dirty="0"/>
          </a:p>
        </p:txBody>
      </p:sp>
    </p:spTree>
    <p:extLst>
      <p:ext uri="{BB962C8B-B14F-4D97-AF65-F5344CB8AC3E}">
        <p14:creationId xmlns:p14="http://schemas.microsoft.com/office/powerpoint/2010/main" val="2500165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Ep. 14 – Economic Schools of Thought</a:t>
            </a:r>
            <a:endParaRPr lang="en-US" b="1" dirty="0"/>
          </a:p>
        </p:txBody>
      </p:sp>
      <p:sp>
        <p:nvSpPr>
          <p:cNvPr id="5" name="Content Placeholder 4"/>
          <p:cNvSpPr>
            <a:spLocks noGrp="1"/>
          </p:cNvSpPr>
          <p:nvPr>
            <p:ph idx="1"/>
          </p:nvPr>
        </p:nvSpPr>
        <p:spPr>
          <a:xfrm>
            <a:off x="685801" y="1994263"/>
            <a:ext cx="11062062" cy="4685211"/>
          </a:xfrm>
        </p:spPr>
        <p:txBody>
          <a:bodyPr>
            <a:noAutofit/>
          </a:bodyPr>
          <a:lstStyle/>
          <a:p>
            <a:r>
              <a:rPr lang="en-US" sz="3400" b="1" dirty="0" smtClean="0"/>
              <a:t>Thomas Malthus </a:t>
            </a:r>
            <a:r>
              <a:rPr lang="en-US" sz="3400" dirty="0" smtClean="0"/>
              <a:t>– population growth would outpace food production</a:t>
            </a:r>
          </a:p>
          <a:p>
            <a:r>
              <a:rPr lang="en-US" sz="3400" b="1" dirty="0" smtClean="0"/>
              <a:t>Social Darwinism</a:t>
            </a:r>
            <a:r>
              <a:rPr lang="en-US" sz="3400" dirty="0" smtClean="0"/>
              <a:t> – money to the poor is immoral</a:t>
            </a:r>
          </a:p>
          <a:p>
            <a:r>
              <a:rPr lang="en-US" sz="3400" dirty="0" smtClean="0"/>
              <a:t>Economic theories reflect different attitudes on human nature</a:t>
            </a:r>
          </a:p>
          <a:p>
            <a:r>
              <a:rPr lang="en-US" sz="3400" i="1" dirty="0" smtClean="0"/>
              <a:t>“Economic theories are constantly being proven, disproven, and revised. The problem is, when these theories are wrong, millions of people can be adversely affected.”</a:t>
            </a:r>
            <a:endParaRPr lang="en-US" sz="3400" i="1" dirty="0"/>
          </a:p>
        </p:txBody>
      </p:sp>
    </p:spTree>
    <p:extLst>
      <p:ext uri="{BB962C8B-B14F-4D97-AF65-F5344CB8AC3E}">
        <p14:creationId xmlns:p14="http://schemas.microsoft.com/office/powerpoint/2010/main" val="2616955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white"/>
                </a:solidFill>
              </a:rPr>
              <a:t>Ep. 14 – Economic Schools of Thought</a:t>
            </a:r>
            <a:endParaRPr lang="en-US" dirty="0"/>
          </a:p>
        </p:txBody>
      </p:sp>
      <p:sp>
        <p:nvSpPr>
          <p:cNvPr id="4" name="Content Placeholder 3"/>
          <p:cNvSpPr>
            <a:spLocks noGrp="1"/>
          </p:cNvSpPr>
          <p:nvPr>
            <p:ph sz="half" idx="1"/>
          </p:nvPr>
        </p:nvSpPr>
        <p:spPr>
          <a:xfrm>
            <a:off x="685801" y="2142066"/>
            <a:ext cx="7108369" cy="4563533"/>
          </a:xfrm>
        </p:spPr>
        <p:txBody>
          <a:bodyPr>
            <a:noAutofit/>
          </a:bodyPr>
          <a:lstStyle/>
          <a:p>
            <a:r>
              <a:rPr lang="en-US" sz="2600" b="1" dirty="0" smtClean="0"/>
              <a:t>Adam Smith (</a:t>
            </a:r>
            <a:r>
              <a:rPr lang="en-US" sz="2600" b="1" i="1" dirty="0" smtClean="0"/>
              <a:t>The Wealth of Nations</a:t>
            </a:r>
            <a:r>
              <a:rPr lang="en-US" sz="2600" b="1" dirty="0" smtClean="0"/>
              <a:t>)</a:t>
            </a:r>
            <a:r>
              <a:rPr lang="en-US" sz="2600" dirty="0" smtClean="0"/>
              <a:t> – production, markets, self-interest serves common good, free trade</a:t>
            </a:r>
          </a:p>
          <a:p>
            <a:r>
              <a:rPr lang="en-US" sz="2600" b="1" dirty="0" smtClean="0"/>
              <a:t>David Ricardo </a:t>
            </a:r>
            <a:r>
              <a:rPr lang="en-US" sz="2600" dirty="0" smtClean="0"/>
              <a:t>– comparative advantage in trade</a:t>
            </a:r>
          </a:p>
          <a:p>
            <a:r>
              <a:rPr lang="en-US" sz="2600" dirty="0" smtClean="0"/>
              <a:t>Smith/Ricardo led to creation of private property and free markets</a:t>
            </a:r>
          </a:p>
          <a:p>
            <a:r>
              <a:rPr lang="en-US" sz="2600" b="1" dirty="0" smtClean="0"/>
              <a:t>Karl Marx and Friedrich Engels (</a:t>
            </a:r>
            <a:r>
              <a:rPr lang="en-US" sz="2600" b="1" i="1" dirty="0" smtClean="0"/>
              <a:t>The Communist Manifesto</a:t>
            </a:r>
            <a:r>
              <a:rPr lang="en-US" sz="2600" b="1" dirty="0" smtClean="0"/>
              <a:t>)</a:t>
            </a:r>
            <a:r>
              <a:rPr lang="en-US" sz="2600" dirty="0" smtClean="0"/>
              <a:t> – conflict between workers and owners leading to stateless and classless society</a:t>
            </a:r>
            <a:endParaRPr lang="en-US" sz="2600" dirty="0"/>
          </a:p>
        </p:txBody>
      </p:sp>
      <p:pic>
        <p:nvPicPr>
          <p:cNvPr id="4098" name="Picture 2" descr="No country has an economic system that is 100 percent communism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029575" y="2481944"/>
            <a:ext cx="3595688" cy="374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930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white"/>
                </a:solidFill>
              </a:rPr>
              <a:t>Ep. 14 – Economic Schools of Thought</a:t>
            </a:r>
            <a:endParaRPr lang="en-US" dirty="0"/>
          </a:p>
        </p:txBody>
      </p:sp>
      <p:sp>
        <p:nvSpPr>
          <p:cNvPr id="4" name="Content Placeholder 3"/>
          <p:cNvSpPr>
            <a:spLocks noGrp="1"/>
          </p:cNvSpPr>
          <p:nvPr>
            <p:ph sz="half" idx="2"/>
          </p:nvPr>
        </p:nvSpPr>
        <p:spPr>
          <a:xfrm>
            <a:off x="4302034" y="2142067"/>
            <a:ext cx="7541623" cy="4354526"/>
          </a:xfrm>
        </p:spPr>
        <p:txBody>
          <a:bodyPr>
            <a:normAutofit/>
          </a:bodyPr>
          <a:lstStyle/>
          <a:p>
            <a:r>
              <a:rPr lang="en-US" sz="3600" b="1" dirty="0" smtClean="0"/>
              <a:t>Classical Economics</a:t>
            </a:r>
            <a:r>
              <a:rPr lang="en-US" sz="3600" dirty="0" smtClean="0"/>
              <a:t> – Alfred Marshall – supply and demand, marginal utility</a:t>
            </a:r>
          </a:p>
          <a:p>
            <a:r>
              <a:rPr lang="en-US" sz="3600" b="1" dirty="0" smtClean="0"/>
              <a:t>Keynesian Economics</a:t>
            </a:r>
            <a:r>
              <a:rPr lang="en-US" sz="3600" dirty="0" smtClean="0"/>
              <a:t> – John Maynard Keynes – macroeconomics, government can use monetary and fiscal policy to help markets that can’t self-correct quickly</a:t>
            </a:r>
            <a:endParaRPr lang="en-US" sz="3600" dirty="0"/>
          </a:p>
        </p:txBody>
      </p:sp>
      <p:pic>
        <p:nvPicPr>
          <p:cNvPr id="6" name="Content Placeholder 5"/>
          <p:cNvPicPr>
            <a:picLocks noGrp="1" noChangeAspect="1"/>
          </p:cNvPicPr>
          <p:nvPr>
            <p:ph sz="half" idx="1"/>
          </p:nvPr>
        </p:nvPicPr>
        <p:blipFill>
          <a:blip r:embed="rId2"/>
          <a:stretch>
            <a:fillRect/>
          </a:stretch>
        </p:blipFill>
        <p:spPr>
          <a:xfrm>
            <a:off x="313509" y="2002971"/>
            <a:ext cx="3788592" cy="4302035"/>
          </a:xfrm>
          <a:prstGeom prst="rect">
            <a:avLst/>
          </a:prstGeom>
        </p:spPr>
      </p:pic>
    </p:spTree>
    <p:extLst>
      <p:ext uri="{BB962C8B-B14F-4D97-AF65-F5344CB8AC3E}">
        <p14:creationId xmlns:p14="http://schemas.microsoft.com/office/powerpoint/2010/main" val="3876172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2010</TotalTime>
  <Words>1096</Words>
  <Application>Microsoft Office PowerPoint</Application>
  <PresentationFormat>Widescreen</PresentationFormat>
  <Paragraphs>78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Celestial</vt:lpstr>
      <vt:lpstr>Economics Lessons</vt:lpstr>
      <vt:lpstr>Ep. 13 – Recession, Hyperinflation, &amp; Stagflation</vt:lpstr>
      <vt:lpstr>Ep. 13 – Recession, Hyperinflation, &amp; Stagflation</vt:lpstr>
      <vt:lpstr>Ep. 13 – Recession, Hyperinflation, &amp; Stagflation</vt:lpstr>
      <vt:lpstr>Ep. 13 – Recession, Hyperinflation, &amp; Stagflation</vt:lpstr>
      <vt:lpstr>Ep. 13 – Recession, Hyperinflation, &amp; Stagflation</vt:lpstr>
      <vt:lpstr>Ep. 14 – Economic Schools of Thought</vt:lpstr>
      <vt:lpstr>Ep. 14 – Economic Schools of Thought</vt:lpstr>
      <vt:lpstr>Ep. 14 – Economic Schools of Thought</vt:lpstr>
      <vt:lpstr>Ep. 14 – Economic Schools of Thought</vt:lpstr>
      <vt:lpstr>Ep. 14 – Economic Schools of Thought</vt:lpstr>
      <vt:lpstr>Ep. 14 – Economic Schools of Thought</vt:lpstr>
      <vt:lpstr>EP. 15 – Imports, Exports, &amp; Exchange Rates</vt:lpstr>
      <vt:lpstr>EP. 15 – Imports, Exports, &amp; Exchange Rates</vt:lpstr>
      <vt:lpstr>EP. 15 – Imports, Exports, &amp; Exchange Rates</vt:lpstr>
      <vt:lpstr>EP. 15 – Imports, Exports, &amp; Exchange Rates</vt:lpstr>
      <vt:lpstr>EP. 15 – Imports, Exports, &amp; Exchange Rates</vt:lpstr>
      <vt:lpstr>EP. 15 – Imports, Exports, &amp; Exchange Rates</vt:lpstr>
      <vt:lpstr>QUESTIONS TO CONSIDER</vt:lpstr>
    </vt:vector>
  </TitlesOfParts>
  <Company>WCS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Lessons</dc:title>
  <dc:creator>Stephen Bardelline</dc:creator>
  <cp:lastModifiedBy>Stephen Bardelline</cp:lastModifiedBy>
  <cp:revision>20</cp:revision>
  <dcterms:created xsi:type="dcterms:W3CDTF">2020-05-04T17:22:50Z</dcterms:created>
  <dcterms:modified xsi:type="dcterms:W3CDTF">2020-05-06T03:12:42Z</dcterms:modified>
</cp:coreProperties>
</file>