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8" r:id="rId8"/>
    <p:sldId id="261" r:id="rId9"/>
    <p:sldId id="267" r:id="rId10"/>
    <p:sldId id="262" r:id="rId11"/>
    <p:sldId id="263" r:id="rId12"/>
    <p:sldId id="269" r:id="rId13"/>
    <p:sldId id="264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0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64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5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3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0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8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51C6391-CDCE-488C-96CE-03E232C216E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81B41D8-734E-4D0D-B398-37F1A8D51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0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Economics Lessons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Week 3 (April 27 – May 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40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Ep. 9 – Deficits and Debts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905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U.S. has the debt ceiling (doesn’t cut spending or raise revenue, allows certain amount of borrowing and obligation to pay back loans)</a:t>
            </a:r>
          </a:p>
          <a:p>
            <a:pPr lvl="1"/>
            <a:r>
              <a:rPr lang="en-US" sz="2800" dirty="0" smtClean="0"/>
              <a:t>Interest rates for government are low</a:t>
            </a:r>
          </a:p>
          <a:p>
            <a:pPr lvl="1"/>
            <a:r>
              <a:rPr lang="en-US" sz="2800" dirty="0" smtClean="0"/>
              <a:t>Confidence in ability to repay</a:t>
            </a:r>
          </a:p>
          <a:p>
            <a:r>
              <a:rPr lang="en-US" sz="3200" dirty="0" smtClean="0"/>
              <a:t>Growth in health care costs could be slowing down </a:t>
            </a:r>
            <a:r>
              <a:rPr lang="en-US" sz="3200" dirty="0" smtClean="0">
                <a:sym typeface="Wingdings" panose="05000000000000000000" pitchFamily="2" charset="2"/>
              </a:rPr>
              <a:t> health care spending is driving debt higher (could fall with worldwide pandemic?)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646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5761"/>
            <a:ext cx="10353762" cy="12142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Ep. 10 – What’s All the Yellen About? Monetary Policy and the Federal Reserve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47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Federal Reserve (the Fed) – Central Bank of the U.S.</a:t>
            </a:r>
          </a:p>
          <a:p>
            <a:pPr lvl="1"/>
            <a:r>
              <a:rPr lang="en-US" sz="2400" dirty="0" smtClean="0"/>
              <a:t>Regulates and oversees commercial banks so they have enough reserve</a:t>
            </a:r>
          </a:p>
          <a:p>
            <a:pPr lvl="1"/>
            <a:r>
              <a:rPr lang="en-US" sz="2400" dirty="0" smtClean="0"/>
              <a:t>Conduct monetary policy (raising/lowering the money supply)</a:t>
            </a:r>
          </a:p>
          <a:p>
            <a:r>
              <a:rPr lang="en-US" sz="2800" dirty="0" smtClean="0"/>
              <a:t>Number of car, school, business, home loans depends on interest rate</a:t>
            </a:r>
          </a:p>
          <a:p>
            <a:r>
              <a:rPr lang="en-US" sz="2800" dirty="0" smtClean="0"/>
              <a:t>The Fed manipulates money supply to affect interest rates</a:t>
            </a:r>
          </a:p>
          <a:p>
            <a:pPr lvl="1"/>
            <a:r>
              <a:rPr lang="en-US" sz="2400" dirty="0" smtClean="0"/>
              <a:t>CONTRACTIONARY: Less money = higher interest rates (slows economy)</a:t>
            </a:r>
          </a:p>
          <a:p>
            <a:pPr lvl="1"/>
            <a:r>
              <a:rPr lang="en-US" sz="2400" dirty="0" smtClean="0"/>
              <a:t>EXPANSIONARY: more money = lower interest rates (speeds up economy)</a:t>
            </a:r>
          </a:p>
        </p:txBody>
      </p:sp>
    </p:spTree>
    <p:extLst>
      <p:ext uri="{BB962C8B-B14F-4D97-AF65-F5344CB8AC3E}">
        <p14:creationId xmlns:p14="http://schemas.microsoft.com/office/powerpoint/2010/main" val="365336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bout Community Development at the Federal Reserve - Feder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3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6720"/>
            <a:ext cx="10353762" cy="1153330"/>
          </a:xfrm>
        </p:spPr>
        <p:txBody>
          <a:bodyPr>
            <a:noAutofit/>
          </a:bodyPr>
          <a:lstStyle/>
          <a:p>
            <a:r>
              <a:rPr lang="en-US" sz="3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Ep. 10 – What’s All the Yellen About? Monetary Policy and the Federal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>
            <a:noAutofit/>
          </a:bodyPr>
          <a:lstStyle/>
          <a:p>
            <a:r>
              <a:rPr lang="en-US" sz="2600" dirty="0" smtClean="0"/>
              <a:t>Banking system kept healthy by confidence and liquidity</a:t>
            </a:r>
          </a:p>
          <a:p>
            <a:pPr lvl="1"/>
            <a:r>
              <a:rPr lang="en-US" sz="2600" dirty="0" smtClean="0"/>
              <a:t>Great Depression failure – banks allowed to fail early on, Fed didn’t given emergency loans to boost liquidity and money supply</a:t>
            </a:r>
          </a:p>
          <a:p>
            <a:r>
              <a:rPr lang="en-US" sz="2600" dirty="0" smtClean="0"/>
              <a:t>Fractional Reserve Banking: bank holds part of deposit/loans out rest</a:t>
            </a:r>
          </a:p>
          <a:p>
            <a:r>
              <a:rPr lang="en-US" sz="2600" dirty="0" smtClean="0"/>
              <a:t>Reserve Requirement: deposits required to be held in reserve by banks</a:t>
            </a:r>
          </a:p>
          <a:p>
            <a:r>
              <a:rPr lang="en-US" sz="2600" dirty="0" smtClean="0"/>
              <a:t>How does a central change the money supply?</a:t>
            </a:r>
          </a:p>
          <a:p>
            <a:pPr lvl="1"/>
            <a:r>
              <a:rPr lang="en-US" sz="2600" dirty="0" smtClean="0"/>
              <a:t>Change reserve requirements</a:t>
            </a:r>
          </a:p>
          <a:p>
            <a:pPr lvl="1"/>
            <a:r>
              <a:rPr lang="en-US" sz="2600" dirty="0" smtClean="0"/>
              <a:t>Change the interest rate charged to banks</a:t>
            </a:r>
          </a:p>
          <a:p>
            <a:pPr lvl="1"/>
            <a:r>
              <a:rPr lang="en-US" sz="2600" dirty="0" smtClean="0"/>
              <a:t>Open Market Operations (Fed buys/sells short terms government bonds)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7961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44137"/>
            <a:ext cx="10353762" cy="1135913"/>
          </a:xfrm>
        </p:spPr>
        <p:txBody>
          <a:bodyPr>
            <a:noAutofit/>
          </a:bodyPr>
          <a:lstStyle/>
          <a:p>
            <a:r>
              <a:rPr lang="en-US" sz="3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Ep. 10 – What’s All the Yellen About? Monetary Policy and the Federal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9056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Severity of the slump determines the use of Fiscal or Monetary Policy</a:t>
            </a:r>
          </a:p>
          <a:p>
            <a:pPr lvl="1"/>
            <a:r>
              <a:rPr lang="en-US" sz="4000" dirty="0" smtClean="0"/>
              <a:t>Fiscal Policy: changing government spending or taxes</a:t>
            </a:r>
          </a:p>
          <a:p>
            <a:pPr lvl="1"/>
            <a:r>
              <a:rPr lang="en-US" sz="4000" dirty="0" smtClean="0"/>
              <a:t>Monetary Policy: changing the money supply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631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0079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Prepare thoughts on these questions for the video class meeting on Friday</a:t>
            </a:r>
          </a:p>
          <a:p>
            <a:pPr marL="494100" indent="-457200">
              <a:buAutoNum type="arabicParenR"/>
            </a:pPr>
            <a:r>
              <a:rPr lang="en-US" sz="3600" dirty="0" smtClean="0"/>
              <a:t>How do you think the national debt affects you?</a:t>
            </a:r>
          </a:p>
          <a:p>
            <a:pPr marL="494100" indent="-457200">
              <a:buAutoNum type="arabicParenR"/>
            </a:pPr>
            <a:r>
              <a:rPr lang="en-US" sz="3600" dirty="0" smtClean="0"/>
              <a:t>What could be done in the current crisis in the area of fiscal policy to help?</a:t>
            </a:r>
          </a:p>
          <a:p>
            <a:pPr marL="494100" indent="-457200">
              <a:buAutoNum type="arabicParenR"/>
            </a:pPr>
            <a:r>
              <a:rPr lang="en-US" sz="3600" dirty="0" smtClean="0"/>
              <a:t>What could be done in the current crisis in the are of monetary policy to help?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105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Ep. 8 – Fiscal Policy and Stimulus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5134259"/>
          </a:xfrm>
        </p:spPr>
        <p:txBody>
          <a:bodyPr>
            <a:noAutofit/>
          </a:bodyPr>
          <a:lstStyle/>
          <a:p>
            <a:r>
              <a:rPr lang="en-US" sz="3200" dirty="0" smtClean="0"/>
              <a:t>Fiscal Policy used to correct fluctuations in economy</a:t>
            </a:r>
          </a:p>
          <a:p>
            <a:r>
              <a:rPr lang="en-US" sz="3200" dirty="0" smtClean="0"/>
              <a:t>Economy is not always at its potential (recessionary gap vs. inflationary gap)</a:t>
            </a:r>
          </a:p>
          <a:p>
            <a:r>
              <a:rPr lang="en-US" sz="3200" dirty="0" smtClean="0"/>
              <a:t>Impact of high unemployment on business, the economy, and the individual</a:t>
            </a:r>
          </a:p>
          <a:p>
            <a:r>
              <a:rPr lang="en-US" sz="3200" dirty="0" smtClean="0"/>
              <a:t>Rising costs can wipe out savings and lead to violence</a:t>
            </a:r>
          </a:p>
          <a:p>
            <a:r>
              <a:rPr lang="en-US" sz="3200" dirty="0" smtClean="0"/>
              <a:t>Belief that government should intervene in the macroeconomics side – promote full employment and reduce inflation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916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Ep. 8 – Fiscal Policy and Stimulus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29608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the economy is moving too fast or too slow, the government can intervene through government spending or taxes</a:t>
            </a:r>
          </a:p>
          <a:p>
            <a:pPr lvl="1"/>
            <a:r>
              <a:rPr lang="en-US" sz="2400" dirty="0" smtClean="0"/>
              <a:t>EXPANSIONARY APPROACH – increase spending and/or cut taxes</a:t>
            </a:r>
          </a:p>
          <a:p>
            <a:pPr lvl="2"/>
            <a:r>
              <a:rPr lang="en-US" sz="2400" dirty="0" smtClean="0"/>
              <a:t>Meant to cure recessionary gap</a:t>
            </a:r>
          </a:p>
          <a:p>
            <a:pPr lvl="2"/>
            <a:r>
              <a:rPr lang="en-US" sz="2400" dirty="0" smtClean="0"/>
              <a:t>Tries to get MORE consumer spending</a:t>
            </a:r>
          </a:p>
          <a:p>
            <a:pPr lvl="2"/>
            <a:r>
              <a:rPr lang="en-US" sz="2400" dirty="0" smtClean="0"/>
              <a:t>2009 American Recovery and Reinvestment Act (Stimulus)</a:t>
            </a:r>
          </a:p>
          <a:p>
            <a:pPr lvl="1"/>
            <a:r>
              <a:rPr lang="en-US" sz="2400" dirty="0" smtClean="0"/>
              <a:t>CONTRACTIONARY APPROACH – cut spending and/or raise taxes</a:t>
            </a:r>
          </a:p>
          <a:p>
            <a:pPr lvl="2"/>
            <a:r>
              <a:rPr lang="en-US" sz="2400" dirty="0" smtClean="0"/>
              <a:t>Meant to cure inflationary gap</a:t>
            </a:r>
          </a:p>
          <a:p>
            <a:pPr lvl="2"/>
            <a:r>
              <a:rPr lang="en-US" sz="2400" dirty="0" smtClean="0"/>
              <a:t>Tries to get LESS consumer spending and lessen inflation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242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merican Recovery and Reinvestment Act in pictures - Feder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3" y="0"/>
            <a:ext cx="7698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erican Recovery and Reinvestment Act | Advisory Council 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936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8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Ep. 8 – Fiscal Policy and Stimulus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731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Debate over fiscal policy: lack of government involvement </a:t>
            </a:r>
            <a:r>
              <a:rPr lang="en-US" sz="2800" dirty="0" smtClean="0">
                <a:sym typeface="Wingdings" panose="05000000000000000000" pitchFamily="2" charset="2"/>
              </a:rPr>
              <a:t> Great Depression issues  John Maynard Keynes (deficit spending)  crowding out (high interest rates)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Debate over 2009 Stimulus – argument that things would have been worse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European Austerity – raise taxes and reduce government spending to reduce debt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Stimulus is very hard to implement (not all are created equal)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Multiplier Effect  more spending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259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Ep. 9 – Deficits and Debts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818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Difference between DEFICIT and DEBT</a:t>
            </a:r>
          </a:p>
          <a:p>
            <a:r>
              <a:rPr lang="en-US" sz="3600" dirty="0" smtClean="0"/>
              <a:t>National Debt = $24.7 trillion</a:t>
            </a:r>
          </a:p>
          <a:p>
            <a:r>
              <a:rPr lang="en-US" sz="3600" dirty="0" smtClean="0"/>
              <a:t>Charts - Debt as a percentage of GDP and Debt to GDP ratios vs. other countries</a:t>
            </a:r>
          </a:p>
          <a:p>
            <a:r>
              <a:rPr lang="en-US" sz="3600" dirty="0" smtClean="0"/>
              <a:t>“Our GDP grows every year, due to population growth and productivity increases. And our ability to sustain debt grows along with our income”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717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ederal Debt: Total Public Debt as Percent of Gross Domest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6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p 15 Countries by Debt Percentage of GDP From 1900 to 2018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94" y="0"/>
            <a:ext cx="6305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9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Ep. 9 – Deficits and Debts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981860"/>
          </a:xfrm>
        </p:spPr>
        <p:txBody>
          <a:bodyPr>
            <a:noAutofit/>
          </a:bodyPr>
          <a:lstStyle/>
          <a:p>
            <a:r>
              <a:rPr lang="en-US" sz="3200" dirty="0" smtClean="0"/>
              <a:t>Biggest recipients of federal dollars – elderly population</a:t>
            </a:r>
          </a:p>
          <a:p>
            <a:pPr lvl="1"/>
            <a:r>
              <a:rPr lang="en-US" sz="2800" dirty="0" smtClean="0"/>
              <a:t>Social Security and Medicare</a:t>
            </a:r>
          </a:p>
          <a:p>
            <a:pPr lvl="1"/>
            <a:r>
              <a:rPr lang="en-US" sz="2800" dirty="0" smtClean="0"/>
              <a:t>Defense projected to decrease as % of GDP (at time of recording)</a:t>
            </a:r>
          </a:p>
          <a:p>
            <a:r>
              <a:rPr lang="en-US" sz="3200" dirty="0" smtClean="0"/>
              <a:t>Borrowing needs lenders – concern over fewer loans available</a:t>
            </a:r>
          </a:p>
          <a:p>
            <a:pPr lvl="1"/>
            <a:r>
              <a:rPr lang="en-US" sz="2800" dirty="0" smtClean="0"/>
              <a:t>Greece – austerity programs, fears over loans not being paid, high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385676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Discretionary Spending 2019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63" y="0"/>
            <a:ext cx="7149737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Discretionary Spending 2019 Budget.jp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63" y="3526971"/>
            <a:ext cx="7149738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onents of Federal Spending, Fiscal Year 2019 | Center 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2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5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1097</TotalTime>
  <Words>722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Calisto MT</vt:lpstr>
      <vt:lpstr>Trebuchet MS</vt:lpstr>
      <vt:lpstr>Wingdings</vt:lpstr>
      <vt:lpstr>Wingdings 2</vt:lpstr>
      <vt:lpstr>Slate</vt:lpstr>
      <vt:lpstr>Economics Lessons</vt:lpstr>
      <vt:lpstr>Ep. 8 – Fiscal Policy and Stimulus</vt:lpstr>
      <vt:lpstr>Ep. 8 – Fiscal Policy and Stimulus</vt:lpstr>
      <vt:lpstr>PowerPoint Presentation</vt:lpstr>
      <vt:lpstr>Ep. 8 – Fiscal Policy and Stimulus</vt:lpstr>
      <vt:lpstr>Ep. 9 – Deficits and Debts</vt:lpstr>
      <vt:lpstr>PowerPoint Presentation</vt:lpstr>
      <vt:lpstr>Ep. 9 – Deficits and Debts</vt:lpstr>
      <vt:lpstr>PowerPoint Presentation</vt:lpstr>
      <vt:lpstr>Ep. 9 – Deficits and Debts</vt:lpstr>
      <vt:lpstr>Ep. 10 – What’s All the Yellen About? Monetary Policy and the Federal Reserve</vt:lpstr>
      <vt:lpstr>PowerPoint Presentation</vt:lpstr>
      <vt:lpstr>Ep. 10 – What’s All the Yellen About? Monetary Policy and the Federal Reserve</vt:lpstr>
      <vt:lpstr>Ep. 10 – What’s All the Yellen About? Monetary Policy and the Federal Reserve</vt:lpstr>
      <vt:lpstr>Questions to Consider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Stephen Bardelline</dc:creator>
  <cp:lastModifiedBy>Stephen Bardelline</cp:lastModifiedBy>
  <cp:revision>14</cp:revision>
  <dcterms:created xsi:type="dcterms:W3CDTF">2020-04-29T03:43:33Z</dcterms:created>
  <dcterms:modified xsi:type="dcterms:W3CDTF">2020-04-30T04:08:50Z</dcterms:modified>
</cp:coreProperties>
</file>